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9" r:id="rId2"/>
    <p:sldId id="264" r:id="rId3"/>
    <p:sldId id="289" r:id="rId4"/>
    <p:sldId id="301" r:id="rId5"/>
    <p:sldId id="288" r:id="rId6"/>
    <p:sldId id="287" r:id="rId7"/>
    <p:sldId id="290" r:id="rId8"/>
    <p:sldId id="261" r:id="rId9"/>
    <p:sldId id="258" r:id="rId10"/>
    <p:sldId id="291" r:id="rId11"/>
    <p:sldId id="292" r:id="rId12"/>
    <p:sldId id="293" r:id="rId13"/>
    <p:sldId id="294" r:id="rId14"/>
    <p:sldId id="298" r:id="rId15"/>
    <p:sldId id="302" r:id="rId16"/>
    <p:sldId id="296" r:id="rId17"/>
    <p:sldId id="299" r:id="rId18"/>
    <p:sldId id="303" r:id="rId19"/>
    <p:sldId id="306" r:id="rId20"/>
    <p:sldId id="300" r:id="rId21"/>
    <p:sldId id="286" r:id="rId22"/>
    <p:sldId id="304" r:id="rId23"/>
    <p:sldId id="297" r:id="rId24"/>
    <p:sldId id="305" r:id="rId25"/>
  </p:sldIdLst>
  <p:sldSz cx="9144000" cy="6858000" type="screen4x3"/>
  <p:notesSz cx="6797675" cy="9926638"/>
  <p:defaultTextStyle>
    <a:defPPr>
      <a:defRPr lang="fr-FR"/>
    </a:defPPr>
    <a:lvl1pPr algn="l" rtl="0" fontAlgn="base">
      <a:spcBef>
        <a:spcPct val="0"/>
      </a:spcBef>
      <a:spcAft>
        <a:spcPct val="0"/>
      </a:spcAft>
      <a:defRPr sz="4400" kern="1200">
        <a:solidFill>
          <a:schemeClr val="tx1"/>
        </a:solidFill>
        <a:latin typeface="Arial" charset="0"/>
        <a:ea typeface="+mn-ea"/>
        <a:cs typeface="+mn-cs"/>
      </a:defRPr>
    </a:lvl1pPr>
    <a:lvl2pPr marL="457200" algn="l" rtl="0" fontAlgn="base">
      <a:spcBef>
        <a:spcPct val="0"/>
      </a:spcBef>
      <a:spcAft>
        <a:spcPct val="0"/>
      </a:spcAft>
      <a:defRPr sz="4400" kern="1200">
        <a:solidFill>
          <a:schemeClr val="tx1"/>
        </a:solidFill>
        <a:latin typeface="Arial" charset="0"/>
        <a:ea typeface="+mn-ea"/>
        <a:cs typeface="+mn-cs"/>
      </a:defRPr>
    </a:lvl2pPr>
    <a:lvl3pPr marL="914400" algn="l" rtl="0" fontAlgn="base">
      <a:spcBef>
        <a:spcPct val="0"/>
      </a:spcBef>
      <a:spcAft>
        <a:spcPct val="0"/>
      </a:spcAft>
      <a:defRPr sz="4400" kern="1200">
        <a:solidFill>
          <a:schemeClr val="tx1"/>
        </a:solidFill>
        <a:latin typeface="Arial" charset="0"/>
        <a:ea typeface="+mn-ea"/>
        <a:cs typeface="+mn-cs"/>
      </a:defRPr>
    </a:lvl3pPr>
    <a:lvl4pPr marL="1371600" algn="l" rtl="0" fontAlgn="base">
      <a:spcBef>
        <a:spcPct val="0"/>
      </a:spcBef>
      <a:spcAft>
        <a:spcPct val="0"/>
      </a:spcAft>
      <a:defRPr sz="4400" kern="1200">
        <a:solidFill>
          <a:schemeClr val="tx1"/>
        </a:solidFill>
        <a:latin typeface="Arial" charset="0"/>
        <a:ea typeface="+mn-ea"/>
        <a:cs typeface="+mn-cs"/>
      </a:defRPr>
    </a:lvl4pPr>
    <a:lvl5pPr marL="1828800" algn="l" rtl="0" fontAlgn="base">
      <a:spcBef>
        <a:spcPct val="0"/>
      </a:spcBef>
      <a:spcAft>
        <a:spcPct val="0"/>
      </a:spcAft>
      <a:defRPr sz="4400" kern="1200">
        <a:solidFill>
          <a:schemeClr val="tx1"/>
        </a:solidFill>
        <a:latin typeface="Arial" charset="0"/>
        <a:ea typeface="+mn-ea"/>
        <a:cs typeface="+mn-cs"/>
      </a:defRPr>
    </a:lvl5pPr>
    <a:lvl6pPr marL="2286000" algn="l" defTabSz="914400" rtl="0" eaLnBrk="1" latinLnBrk="0" hangingPunct="1">
      <a:defRPr sz="4400" kern="1200">
        <a:solidFill>
          <a:schemeClr val="tx1"/>
        </a:solidFill>
        <a:latin typeface="Arial" charset="0"/>
        <a:ea typeface="+mn-ea"/>
        <a:cs typeface="+mn-cs"/>
      </a:defRPr>
    </a:lvl6pPr>
    <a:lvl7pPr marL="2743200" algn="l" defTabSz="914400" rtl="0" eaLnBrk="1" latinLnBrk="0" hangingPunct="1">
      <a:defRPr sz="4400" kern="1200">
        <a:solidFill>
          <a:schemeClr val="tx1"/>
        </a:solidFill>
        <a:latin typeface="Arial" charset="0"/>
        <a:ea typeface="+mn-ea"/>
        <a:cs typeface="+mn-cs"/>
      </a:defRPr>
    </a:lvl7pPr>
    <a:lvl8pPr marL="3200400" algn="l" defTabSz="914400" rtl="0" eaLnBrk="1" latinLnBrk="0" hangingPunct="1">
      <a:defRPr sz="4400" kern="1200">
        <a:solidFill>
          <a:schemeClr val="tx1"/>
        </a:solidFill>
        <a:latin typeface="Arial" charset="0"/>
        <a:ea typeface="+mn-ea"/>
        <a:cs typeface="+mn-cs"/>
      </a:defRPr>
    </a:lvl8pPr>
    <a:lvl9pPr marL="3657600" algn="l" defTabSz="914400" rtl="0" eaLnBrk="1" latinLnBrk="0" hangingPunct="1">
      <a:defRPr sz="4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99"/>
    <a:srgbClr val="003399"/>
    <a:srgbClr val="33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28" autoAdjust="0"/>
  </p:normalViewPr>
  <p:slideViewPr>
    <p:cSldViewPr>
      <p:cViewPr varScale="1">
        <p:scale>
          <a:sx n="86" d="100"/>
          <a:sy n="86" d="100"/>
        </p:scale>
        <p:origin x="-149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image" Target="../media/image7.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pPr>
              <a:defRPr/>
            </a:pPr>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smtClean="0"/>
            </a:lvl1pPr>
          </a:lstStyle>
          <a:p>
            <a:pPr>
              <a:defRPr/>
            </a:pPr>
            <a:fld id="{BF94656B-4CA4-42B8-9221-185339AB49A4}" type="datetimeFigureOut">
              <a:rPr lang="fr-FR"/>
              <a:pPr>
                <a:defRPr/>
              </a:pPr>
              <a:t>12/11/2015</a:t>
            </a:fld>
            <a:endParaRPr lang="fr-FR"/>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pPr>
              <a:defRPr/>
            </a:pPr>
            <a:endParaRPr lang="fr-FR"/>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smtClean="0"/>
            </a:lvl1pPr>
          </a:lstStyle>
          <a:p>
            <a:pPr>
              <a:defRPr/>
            </a:pPr>
            <a:fld id="{BFEAFA97-686E-456A-ADE6-CC4A9A7B0E60}"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fr-FR"/>
          </a:p>
        </p:txBody>
      </p:sp>
      <p:sp>
        <p:nvSpPr>
          <p:cNvPr id="3075"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fr-FR"/>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06463" y="4714875"/>
            <a:ext cx="498475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30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fr-FR"/>
          </a:p>
        </p:txBody>
      </p:sp>
      <p:sp>
        <p:nvSpPr>
          <p:cNvPr id="3079"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8112C2DB-4995-403A-9749-90E70DB7FF00}"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62F49E66-1667-4253-BF32-5A1936669634}"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C99C3108-7875-473C-A426-0A7C3E1403B4}"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B8EBCB26-5C49-42EA-AD1D-E2410799E385}"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itre et contenu sur texte">
    <p:spTree>
      <p:nvGrpSpPr>
        <p:cNvPr id="1" name=""/>
        <p:cNvGrpSpPr/>
        <p:nvPr/>
      </p:nvGrpSpPr>
      <p:grpSpPr>
        <a:xfrm>
          <a:off x="0" y="0"/>
          <a:ext cx="0" cy="0"/>
          <a:chOff x="0" y="0"/>
          <a:chExt cx="0" cy="0"/>
        </a:xfrm>
      </p:grpSpPr>
      <p:sp>
        <p:nvSpPr>
          <p:cNvPr id="2" name="Titre 1"/>
          <p:cNvSpPr>
            <a:spLocks noGrp="1"/>
          </p:cNvSpPr>
          <p:nvPr>
            <p:ph type="title"/>
          </p:nvPr>
        </p:nvSpPr>
        <p:spPr>
          <a:xfrm>
            <a:off x="685800" y="609600"/>
            <a:ext cx="7772400" cy="1143000"/>
          </a:xfrm>
        </p:spPr>
        <p:txBody>
          <a:bodyPr/>
          <a:lstStyle/>
          <a:p>
            <a:r>
              <a:rPr lang="fr-FR"/>
              <a:t>Cliquez pour modifier le style du titre</a:t>
            </a:r>
          </a:p>
        </p:txBody>
      </p:sp>
      <p:sp>
        <p:nvSpPr>
          <p:cNvPr id="3" name="Espace réservé du contenu 2"/>
          <p:cNvSpPr>
            <a:spLocks noGrp="1"/>
          </p:cNvSpPr>
          <p:nvPr>
            <p:ph sz="half" idx="1"/>
          </p:nvPr>
        </p:nvSpPr>
        <p:spPr>
          <a:xfrm>
            <a:off x="685800" y="1981200"/>
            <a:ext cx="7772400" cy="1981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85800" y="4114800"/>
            <a:ext cx="7772400" cy="1981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a:xfrm>
            <a:off x="685800" y="6248400"/>
            <a:ext cx="1905000" cy="457200"/>
          </a:xfrm>
        </p:spPr>
        <p:txBody>
          <a:bodyPr/>
          <a:lstStyle>
            <a:lvl1pPr>
              <a:defRPr/>
            </a:lvl1pPr>
          </a:lstStyle>
          <a:p>
            <a:pPr>
              <a:defRPr/>
            </a:pPr>
            <a:endParaRPr lang="fr-FR"/>
          </a:p>
        </p:txBody>
      </p:sp>
      <p:sp>
        <p:nvSpPr>
          <p:cNvPr id="6" name="Espace réservé du pied de page 5"/>
          <p:cNvSpPr>
            <a:spLocks noGrp="1"/>
          </p:cNvSpPr>
          <p:nvPr>
            <p:ph type="ftr" sz="quarter" idx="11"/>
          </p:nvPr>
        </p:nvSpPr>
        <p:spPr>
          <a:xfrm>
            <a:off x="3124200" y="6248400"/>
            <a:ext cx="2895600" cy="457200"/>
          </a:xfrm>
        </p:spPr>
        <p:txBody>
          <a:bodyPr/>
          <a:lstStyle>
            <a:lvl1pPr>
              <a:defRPr/>
            </a:lvl1pPr>
          </a:lstStyle>
          <a:p>
            <a:pPr>
              <a:defRPr/>
            </a:pPr>
            <a:endParaRPr lang="fr-FR"/>
          </a:p>
        </p:txBody>
      </p:sp>
      <p:sp>
        <p:nvSpPr>
          <p:cNvPr id="7" name="Espace réservé du numéro de diapositive 6"/>
          <p:cNvSpPr>
            <a:spLocks noGrp="1"/>
          </p:cNvSpPr>
          <p:nvPr>
            <p:ph type="sldNum" sz="quarter" idx="12"/>
          </p:nvPr>
        </p:nvSpPr>
        <p:spPr>
          <a:xfrm>
            <a:off x="6553200" y="6248400"/>
            <a:ext cx="1905000" cy="457200"/>
          </a:xfrm>
        </p:spPr>
        <p:txBody>
          <a:bodyPr/>
          <a:lstStyle>
            <a:lvl1pPr>
              <a:defRPr/>
            </a:lvl1pPr>
          </a:lstStyle>
          <a:p>
            <a:pPr>
              <a:defRPr/>
            </a:pPr>
            <a:fld id="{FDD174D6-62B0-425E-88B3-2479B94F87C7}"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25AB1AC4-EA48-46C3-82FC-AC3006A03791}"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1BD1FA3A-F631-4936-B5AC-D131FD9BE0DC}"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54CF5910-FF6B-4E99-90E7-5DE9035FDF1A}"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38547DC2-4F40-497F-A2E2-8A60706B8F9A}"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0851E363-92A2-4A2E-945F-21219A08B88C}"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A62D46E5-C1E6-4A67-80B4-6387B7A9A873}"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03079B8A-B7F4-4C4F-92FD-255D1BFA3CCF}"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32D46611-BF22-4D69-958E-959E1536B968}"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 du masque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fr-F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fr-F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B9383B9D-CEB9-4709-9028-DA11E9BAE2FB}"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 id="2147483660" r:id="rId1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1" fill="hold" grpId="0" nodeType="clickEffect">
                                  <p:stCondLst>
                                    <p:cond delay="0"/>
                                  </p:stCondLst>
                                  <p:childTnLst>
                                    <p:set>
                                      <p:cBhvr>
                                        <p:cTn id="13" dur="1" fill="hold">
                                          <p:stCondLst>
                                            <p:cond delay="0"/>
                                          </p:stCondLst>
                                        </p:cTn>
                                        <p:tgtEl>
                                          <p:spTgt spid="1027">
                                            <p:txEl>
                                              <p:pRg st="0" end="0"/>
                                            </p:txEl>
                                          </p:spTgt>
                                        </p:tgtEl>
                                        <p:attrNameLst>
                                          <p:attrName>style.visibility</p:attrName>
                                        </p:attrNameLst>
                                      </p:cBhvr>
                                      <p:to>
                                        <p:strVal val="visible"/>
                                      </p:to>
                                    </p:set>
                                    <p:anim calcmode="lin" valueType="num">
                                      <p:cBhvr additive="base">
                                        <p:cTn id="14" dur="1000" fill="hold">
                                          <p:stCondLst>
                                            <p:cond delay="0"/>
                                          </p:stCondLst>
                                        </p:cTn>
                                        <p:tgtEl>
                                          <p:spTgt spid="1027">
                                            <p:txEl>
                                              <p:pRg st="0" end="0"/>
                                            </p:txEl>
                                          </p:spTgt>
                                        </p:tgtEl>
                                        <p:attrNameLst>
                                          <p:attrName>ppt_x</p:attrName>
                                        </p:attrNameLst>
                                      </p:cBhvr>
                                      <p:tavLst>
                                        <p:tav tm="0">
                                          <p:val>
                                            <p:strVal val="#ppt_x"/>
                                          </p:val>
                                        </p:tav>
                                        <p:tav tm="100000">
                                          <p:val>
                                            <p:strVal val="#ppt_x"/>
                                          </p:val>
                                        </p:tav>
                                      </p:tavLst>
                                    </p:anim>
                                    <p:anim calcmode="lin" valueType="num">
                                      <p:cBhvr additive="base">
                                        <p:cTn id="15" dur="1000" fill="hold">
                                          <p:stCondLst>
                                            <p:cond delay="0"/>
                                          </p:stCondLst>
                                        </p:cTn>
                                        <p:tgtEl>
                                          <p:spTgt spid="1027">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1" fill="hold" grpId="0" nodeType="clickEffect">
                                  <p:stCondLst>
                                    <p:cond delay="0"/>
                                  </p:stCondLst>
                                  <p:childTnLst>
                                    <p:set>
                                      <p:cBhvr>
                                        <p:cTn id="19" dur="1" fill="hold">
                                          <p:stCondLst>
                                            <p:cond delay="0"/>
                                          </p:stCondLst>
                                        </p:cTn>
                                        <p:tgtEl>
                                          <p:spTgt spid="1027">
                                            <p:txEl>
                                              <p:pRg st="1" end="1"/>
                                            </p:txEl>
                                          </p:spTgt>
                                        </p:tgtEl>
                                        <p:attrNameLst>
                                          <p:attrName>style.visibility</p:attrName>
                                        </p:attrNameLst>
                                      </p:cBhvr>
                                      <p:to>
                                        <p:strVal val="visible"/>
                                      </p:to>
                                    </p:set>
                                    <p:anim calcmode="lin" valueType="num">
                                      <p:cBhvr additive="base">
                                        <p:cTn id="20" dur="1000" fill="hold">
                                          <p:stCondLst>
                                            <p:cond delay="0"/>
                                          </p:stCondLst>
                                        </p:cTn>
                                        <p:tgtEl>
                                          <p:spTgt spid="1027">
                                            <p:txEl>
                                              <p:pRg st="1" end="1"/>
                                            </p:txEl>
                                          </p:spTgt>
                                        </p:tgtEl>
                                        <p:attrNameLst>
                                          <p:attrName>ppt_x</p:attrName>
                                        </p:attrNameLst>
                                      </p:cBhvr>
                                      <p:tavLst>
                                        <p:tav tm="0">
                                          <p:val>
                                            <p:strVal val="#ppt_x"/>
                                          </p:val>
                                        </p:tav>
                                        <p:tav tm="100000">
                                          <p:val>
                                            <p:strVal val="#ppt_x"/>
                                          </p:val>
                                        </p:tav>
                                      </p:tavLst>
                                    </p:anim>
                                    <p:anim calcmode="lin" valueType="num">
                                      <p:cBhvr additive="base">
                                        <p:cTn id="21" dur="1000" fill="hold">
                                          <p:stCondLst>
                                            <p:cond delay="0"/>
                                          </p:stCondLst>
                                        </p:cTn>
                                        <p:tgtEl>
                                          <p:spTgt spid="1027">
                                            <p:txEl>
                                              <p:pRg st="1" end="1"/>
                                            </p:txEl>
                                          </p:spTgt>
                                        </p:tgtEl>
                                        <p:attrNameLst>
                                          <p:attrName>ppt_y</p:attrName>
                                        </p:attrNameLst>
                                      </p:cBhvr>
                                      <p:tavLst>
                                        <p:tav tm="0">
                                          <p:val>
                                            <p:strVal val="0-#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027">
                                            <p:txEl>
                                              <p:pRg st="2" end="2"/>
                                            </p:txEl>
                                          </p:spTgt>
                                        </p:tgtEl>
                                        <p:attrNameLst>
                                          <p:attrName>style.visibility</p:attrName>
                                        </p:attrNameLst>
                                      </p:cBhvr>
                                      <p:to>
                                        <p:strVal val="visible"/>
                                      </p:to>
                                    </p:set>
                                    <p:anim calcmode="lin" valueType="num">
                                      <p:cBhvr additive="base">
                                        <p:cTn id="24" dur="1000" fill="hold">
                                          <p:stCondLst>
                                            <p:cond delay="0"/>
                                          </p:stCondLst>
                                        </p:cTn>
                                        <p:tgtEl>
                                          <p:spTgt spid="1027">
                                            <p:txEl>
                                              <p:pRg st="2" end="2"/>
                                            </p:txEl>
                                          </p:spTgt>
                                        </p:tgtEl>
                                        <p:attrNameLst>
                                          <p:attrName>ppt_x</p:attrName>
                                        </p:attrNameLst>
                                      </p:cBhvr>
                                      <p:tavLst>
                                        <p:tav tm="0">
                                          <p:val>
                                            <p:strVal val="#ppt_x"/>
                                          </p:val>
                                        </p:tav>
                                        <p:tav tm="100000">
                                          <p:val>
                                            <p:strVal val="#ppt_x"/>
                                          </p:val>
                                        </p:tav>
                                      </p:tavLst>
                                    </p:anim>
                                    <p:anim calcmode="lin" valueType="num">
                                      <p:cBhvr additive="base">
                                        <p:cTn id="25" dur="1000" fill="hold">
                                          <p:stCondLst>
                                            <p:cond delay="0"/>
                                          </p:stCondLst>
                                        </p:cTn>
                                        <p:tgtEl>
                                          <p:spTgt spid="1027">
                                            <p:txEl>
                                              <p:pRg st="2" end="2"/>
                                            </p:txEl>
                                          </p:spTgt>
                                        </p:tgtEl>
                                        <p:attrNameLst>
                                          <p:attrName>ppt_y</p:attrName>
                                        </p:attrNameLst>
                                      </p:cBhvr>
                                      <p:tavLst>
                                        <p:tav tm="0">
                                          <p:val>
                                            <p:strVal val="0-#ppt_h/2"/>
                                          </p:val>
                                        </p:tav>
                                        <p:tav tm="100000">
                                          <p:val>
                                            <p:strVal val="#ppt_y"/>
                                          </p:val>
                                        </p:tav>
                                      </p:tavLst>
                                    </p:anim>
                                  </p:childTnLst>
                                </p:cTn>
                              </p:par>
                              <p:par>
                                <p:cTn id="26" presetID="2" presetClass="entr" presetSubtype="1" fill="hold" grpId="0" nodeType="withEffect">
                                  <p:stCondLst>
                                    <p:cond delay="0"/>
                                  </p:stCondLst>
                                  <p:childTnLst>
                                    <p:set>
                                      <p:cBhvr>
                                        <p:cTn id="27" dur="1" fill="hold">
                                          <p:stCondLst>
                                            <p:cond delay="0"/>
                                          </p:stCondLst>
                                        </p:cTn>
                                        <p:tgtEl>
                                          <p:spTgt spid="1027">
                                            <p:txEl>
                                              <p:pRg st="3" end="3"/>
                                            </p:txEl>
                                          </p:spTgt>
                                        </p:tgtEl>
                                        <p:attrNameLst>
                                          <p:attrName>style.visibility</p:attrName>
                                        </p:attrNameLst>
                                      </p:cBhvr>
                                      <p:to>
                                        <p:strVal val="visible"/>
                                      </p:to>
                                    </p:set>
                                    <p:anim calcmode="lin" valueType="num">
                                      <p:cBhvr additive="base">
                                        <p:cTn id="28" dur="1000" fill="hold">
                                          <p:stCondLst>
                                            <p:cond delay="0"/>
                                          </p:stCondLst>
                                        </p:cTn>
                                        <p:tgtEl>
                                          <p:spTgt spid="1027">
                                            <p:txEl>
                                              <p:pRg st="3" end="3"/>
                                            </p:txEl>
                                          </p:spTgt>
                                        </p:tgtEl>
                                        <p:attrNameLst>
                                          <p:attrName>ppt_x</p:attrName>
                                        </p:attrNameLst>
                                      </p:cBhvr>
                                      <p:tavLst>
                                        <p:tav tm="0">
                                          <p:val>
                                            <p:strVal val="#ppt_x"/>
                                          </p:val>
                                        </p:tav>
                                        <p:tav tm="100000">
                                          <p:val>
                                            <p:strVal val="#ppt_x"/>
                                          </p:val>
                                        </p:tav>
                                      </p:tavLst>
                                    </p:anim>
                                    <p:anim calcmode="lin" valueType="num">
                                      <p:cBhvr additive="base">
                                        <p:cTn id="29" dur="1000" fill="hold">
                                          <p:stCondLst>
                                            <p:cond delay="0"/>
                                          </p:stCondLst>
                                        </p:cTn>
                                        <p:tgtEl>
                                          <p:spTgt spid="1027">
                                            <p:txEl>
                                              <p:pRg st="3" end="3"/>
                                            </p:txEl>
                                          </p:spTgt>
                                        </p:tgtEl>
                                        <p:attrNameLst>
                                          <p:attrName>ppt_y</p:attrName>
                                        </p:attrNameLst>
                                      </p:cBhvr>
                                      <p:tavLst>
                                        <p:tav tm="0">
                                          <p:val>
                                            <p:strVal val="0-#ppt_h/2"/>
                                          </p:val>
                                        </p:tav>
                                        <p:tav tm="100000">
                                          <p:val>
                                            <p:strVal val="#ppt_y"/>
                                          </p:val>
                                        </p:tav>
                                      </p:tavLst>
                                    </p:anim>
                                  </p:childTnLst>
                                </p:cTn>
                              </p:par>
                              <p:par>
                                <p:cTn id="30" presetID="2" presetClass="entr" presetSubtype="1" fill="hold" grpId="0" nodeType="withEffect">
                                  <p:stCondLst>
                                    <p:cond delay="0"/>
                                  </p:stCondLst>
                                  <p:childTnLst>
                                    <p:set>
                                      <p:cBhvr>
                                        <p:cTn id="31" dur="1" fill="hold">
                                          <p:stCondLst>
                                            <p:cond delay="0"/>
                                          </p:stCondLst>
                                        </p:cTn>
                                        <p:tgtEl>
                                          <p:spTgt spid="1027">
                                            <p:txEl>
                                              <p:pRg st="4" end="4"/>
                                            </p:txEl>
                                          </p:spTgt>
                                        </p:tgtEl>
                                        <p:attrNameLst>
                                          <p:attrName>style.visibility</p:attrName>
                                        </p:attrNameLst>
                                      </p:cBhvr>
                                      <p:to>
                                        <p:strVal val="visible"/>
                                      </p:to>
                                    </p:set>
                                    <p:anim calcmode="lin" valueType="num">
                                      <p:cBhvr additive="base">
                                        <p:cTn id="32" dur="1000" fill="hold">
                                          <p:stCondLst>
                                            <p:cond delay="0"/>
                                          </p:stCondLst>
                                        </p:cTn>
                                        <p:tgtEl>
                                          <p:spTgt spid="1027">
                                            <p:txEl>
                                              <p:pRg st="4" end="4"/>
                                            </p:txEl>
                                          </p:spTgt>
                                        </p:tgtEl>
                                        <p:attrNameLst>
                                          <p:attrName>ppt_x</p:attrName>
                                        </p:attrNameLst>
                                      </p:cBhvr>
                                      <p:tavLst>
                                        <p:tav tm="0">
                                          <p:val>
                                            <p:strVal val="#ppt_x"/>
                                          </p:val>
                                        </p:tav>
                                        <p:tav tm="100000">
                                          <p:val>
                                            <p:strVal val="#ppt_x"/>
                                          </p:val>
                                        </p:tav>
                                      </p:tavLst>
                                    </p:anim>
                                    <p:anim calcmode="lin" valueType="num">
                                      <p:cBhvr additive="base">
                                        <p:cTn id="33" dur="1000" fill="hold">
                                          <p:stCondLst>
                                            <p:cond delay="0"/>
                                          </p:stCondLst>
                                        </p:cTn>
                                        <p:tgtEl>
                                          <p:spTgt spid="1027">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P spid="1027" grpId="0" build="p" rev="1">
        <p:tmplLst>
          <p:tmpl lvl="1">
            <p:tnLst>
              <p:par>
                <p:cTn presetID="2" presetClass="entr" presetSubtype="1"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1000" fill="hold">
                          <p:stCondLst>
                            <p:cond delay="0"/>
                          </p:stCondLst>
                        </p:cTn>
                        <p:tgtEl>
                          <p:spTgt spid="1027"/>
                        </p:tgtEl>
                        <p:attrNameLst>
                          <p:attrName>ppt_x</p:attrName>
                        </p:attrNameLst>
                      </p:cBhvr>
                      <p:tavLst>
                        <p:tav tm="0">
                          <p:val>
                            <p:strVal val="#ppt_x"/>
                          </p:val>
                        </p:tav>
                        <p:tav tm="100000">
                          <p:val>
                            <p:strVal val="#ppt_x"/>
                          </p:val>
                        </p:tav>
                      </p:tavLst>
                    </p:anim>
                    <p:anim calcmode="lin" valueType="num">
                      <p:cBhvr additive="base">
                        <p:cTn dur="1000" fill="hold">
                          <p:stCondLst>
                            <p:cond delay="0"/>
                          </p:stCondLst>
                        </p:cTn>
                        <p:tgtEl>
                          <p:spTgt spid="1027"/>
                        </p:tgtEl>
                        <p:attrNameLst>
                          <p:attrName>ppt_y</p:attrName>
                        </p:attrNameLst>
                      </p:cBhvr>
                      <p:tavLst>
                        <p:tav tm="0">
                          <p:val>
                            <p:strVal val="0-#ppt_h/2"/>
                          </p:val>
                        </p:tav>
                        <p:tav tm="100000">
                          <p:val>
                            <p:strVal val="#ppt_y"/>
                          </p:val>
                        </p:tav>
                      </p:tavLst>
                    </p:anim>
                  </p:childTnLst>
                </p:cTn>
              </p:par>
            </p:tnLst>
          </p:tmpl>
          <p:tmpl lvl="2">
            <p:tnLst>
              <p:par>
                <p:cTn presetID="2" presetClass="entr" presetSubtype="1"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1000" fill="hold">
                          <p:stCondLst>
                            <p:cond delay="0"/>
                          </p:stCondLst>
                        </p:cTn>
                        <p:tgtEl>
                          <p:spTgt spid="1027"/>
                        </p:tgtEl>
                        <p:attrNameLst>
                          <p:attrName>ppt_x</p:attrName>
                        </p:attrNameLst>
                      </p:cBhvr>
                      <p:tavLst>
                        <p:tav tm="0">
                          <p:val>
                            <p:strVal val="#ppt_x"/>
                          </p:val>
                        </p:tav>
                        <p:tav tm="100000">
                          <p:val>
                            <p:strVal val="#ppt_x"/>
                          </p:val>
                        </p:tav>
                      </p:tavLst>
                    </p:anim>
                    <p:anim calcmode="lin" valueType="num">
                      <p:cBhvr additive="base">
                        <p:cTn dur="1000" fill="hold">
                          <p:stCondLst>
                            <p:cond delay="0"/>
                          </p:stCondLst>
                        </p:cTn>
                        <p:tgtEl>
                          <p:spTgt spid="1027"/>
                        </p:tgtEl>
                        <p:attrNameLst>
                          <p:attrName>ppt_y</p:attrName>
                        </p:attrNameLst>
                      </p:cBhvr>
                      <p:tavLst>
                        <p:tav tm="0">
                          <p:val>
                            <p:strVal val="0-#ppt_h/2"/>
                          </p:val>
                        </p:tav>
                        <p:tav tm="100000">
                          <p:val>
                            <p:strVal val="#ppt_y"/>
                          </p:val>
                        </p:tav>
                      </p:tavLst>
                    </p:anim>
                  </p:childTnLst>
                </p:cTn>
              </p:par>
            </p:tnLst>
          </p:tmpl>
          <p:tmpl lvl="3">
            <p:tnLst>
              <p:par>
                <p:cTn presetID="2" presetClass="entr" presetSubtype="1"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1000" fill="hold">
                          <p:stCondLst>
                            <p:cond delay="0"/>
                          </p:stCondLst>
                        </p:cTn>
                        <p:tgtEl>
                          <p:spTgt spid="1027"/>
                        </p:tgtEl>
                        <p:attrNameLst>
                          <p:attrName>ppt_x</p:attrName>
                        </p:attrNameLst>
                      </p:cBhvr>
                      <p:tavLst>
                        <p:tav tm="0">
                          <p:val>
                            <p:strVal val="#ppt_x"/>
                          </p:val>
                        </p:tav>
                        <p:tav tm="100000">
                          <p:val>
                            <p:strVal val="#ppt_x"/>
                          </p:val>
                        </p:tav>
                      </p:tavLst>
                    </p:anim>
                    <p:anim calcmode="lin" valueType="num">
                      <p:cBhvr additive="base">
                        <p:cTn dur="1000" fill="hold">
                          <p:stCondLst>
                            <p:cond delay="0"/>
                          </p:stCondLst>
                        </p:cTn>
                        <p:tgtEl>
                          <p:spTgt spid="1027"/>
                        </p:tgtEl>
                        <p:attrNameLst>
                          <p:attrName>ppt_y</p:attrName>
                        </p:attrNameLst>
                      </p:cBhvr>
                      <p:tavLst>
                        <p:tav tm="0">
                          <p:val>
                            <p:strVal val="0-#ppt_h/2"/>
                          </p:val>
                        </p:tav>
                        <p:tav tm="100000">
                          <p:val>
                            <p:strVal val="#ppt_y"/>
                          </p:val>
                        </p:tav>
                      </p:tavLst>
                    </p:anim>
                  </p:childTnLst>
                </p:cTn>
              </p:par>
            </p:tnLst>
          </p:tmpl>
          <p:tmpl lvl="4">
            <p:tnLst>
              <p:par>
                <p:cTn presetID="2" presetClass="entr" presetSubtype="1"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1000" fill="hold">
                          <p:stCondLst>
                            <p:cond delay="0"/>
                          </p:stCondLst>
                        </p:cTn>
                        <p:tgtEl>
                          <p:spTgt spid="1027"/>
                        </p:tgtEl>
                        <p:attrNameLst>
                          <p:attrName>ppt_x</p:attrName>
                        </p:attrNameLst>
                      </p:cBhvr>
                      <p:tavLst>
                        <p:tav tm="0">
                          <p:val>
                            <p:strVal val="#ppt_x"/>
                          </p:val>
                        </p:tav>
                        <p:tav tm="100000">
                          <p:val>
                            <p:strVal val="#ppt_x"/>
                          </p:val>
                        </p:tav>
                      </p:tavLst>
                    </p:anim>
                    <p:anim calcmode="lin" valueType="num">
                      <p:cBhvr additive="base">
                        <p:cTn dur="1000" fill="hold">
                          <p:stCondLst>
                            <p:cond delay="0"/>
                          </p:stCondLst>
                        </p:cTn>
                        <p:tgtEl>
                          <p:spTgt spid="1027"/>
                        </p:tgtEl>
                        <p:attrNameLst>
                          <p:attrName>ppt_y</p:attrName>
                        </p:attrNameLst>
                      </p:cBhvr>
                      <p:tavLst>
                        <p:tav tm="0">
                          <p:val>
                            <p:strVal val="0-#ppt_h/2"/>
                          </p:val>
                        </p:tav>
                        <p:tav tm="100000">
                          <p:val>
                            <p:strVal val="#ppt_y"/>
                          </p:val>
                        </p:tav>
                      </p:tavLst>
                    </p:anim>
                  </p:childTnLst>
                </p:cTn>
              </p:par>
            </p:tnLst>
          </p:tmpl>
          <p:tmpl lvl="5">
            <p:tnLst>
              <p:par>
                <p:cTn presetID="2" presetClass="entr" presetSubtype="1"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1000" fill="hold">
                          <p:stCondLst>
                            <p:cond delay="0"/>
                          </p:stCondLst>
                        </p:cTn>
                        <p:tgtEl>
                          <p:spTgt spid="1027"/>
                        </p:tgtEl>
                        <p:attrNameLst>
                          <p:attrName>ppt_x</p:attrName>
                        </p:attrNameLst>
                      </p:cBhvr>
                      <p:tavLst>
                        <p:tav tm="0">
                          <p:val>
                            <p:strVal val="#ppt_x"/>
                          </p:val>
                        </p:tav>
                        <p:tav tm="100000">
                          <p:val>
                            <p:strVal val="#ppt_x"/>
                          </p:val>
                        </p:tav>
                      </p:tavLst>
                    </p:anim>
                    <p:anim calcmode="lin" valueType="num">
                      <p:cBhvr additive="base">
                        <p:cTn dur="1000" fill="hold">
                          <p:stCondLst>
                            <p:cond delay="0"/>
                          </p:stCondLst>
                        </p:cTn>
                        <p:tgtEl>
                          <p:spTgt spid="1027"/>
                        </p:tgtEl>
                        <p:attrNameLst>
                          <p:attrName>ppt_y</p:attrName>
                        </p:attrNameLst>
                      </p:cBhvr>
                      <p:tavLst>
                        <p:tav tm="0">
                          <p:val>
                            <p:strVal val="0-#ppt_h/2"/>
                          </p:val>
                        </p:tav>
                        <p:tav tm="100000">
                          <p:val>
                            <p:strVal val="#ppt_y"/>
                          </p:val>
                        </p:tav>
                      </p:tavLst>
                    </p:anim>
                  </p:childTnLst>
                </p:cTn>
              </p:par>
            </p:tnLst>
          </p:tmpl>
        </p:tmplLst>
      </p:bldP>
    </p:bld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jpeg"/><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jpeg"/><Relationship Id="rId4" Type="http://schemas.openxmlformats.org/officeDocument/2006/relationships/oleObject" Target="../embeddings/oleObject3.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a:xfrm>
            <a:off x="762000" y="1447800"/>
            <a:ext cx="7772400" cy="4648200"/>
          </a:xfrm>
        </p:spPr>
        <p:txBody>
          <a:bodyPr/>
          <a:lstStyle/>
          <a:p>
            <a:pPr eaLnBrk="1" hangingPunct="1"/>
            <a:r>
              <a:rPr lang="fr-FR" b="1" smtClean="0">
                <a:solidFill>
                  <a:srgbClr val="003399"/>
                </a:solidFill>
                <a:latin typeface="Arial" charset="0"/>
              </a:rPr>
              <a:t>PRESENTATION DE</a:t>
            </a:r>
            <a:br>
              <a:rPr lang="fr-FR" b="1" smtClean="0">
                <a:solidFill>
                  <a:srgbClr val="003399"/>
                </a:solidFill>
                <a:latin typeface="Arial" charset="0"/>
              </a:rPr>
            </a:br>
            <a:r>
              <a:rPr lang="fr-FR" b="1" smtClean="0">
                <a:solidFill>
                  <a:srgbClr val="003399"/>
                </a:solidFill>
                <a:latin typeface="Arial" charset="0"/>
              </a:rPr>
              <a:t/>
            </a:r>
            <a:br>
              <a:rPr lang="fr-FR" b="1" smtClean="0">
                <a:solidFill>
                  <a:srgbClr val="003399"/>
                </a:solidFill>
                <a:latin typeface="Arial" charset="0"/>
              </a:rPr>
            </a:br>
            <a:r>
              <a:rPr lang="fr-FR" b="1" smtClean="0">
                <a:solidFill>
                  <a:srgbClr val="003399"/>
                </a:solidFill>
                <a:latin typeface="Arial" charset="0"/>
              </a:rPr>
              <a:t> L’ ASSOCIATION</a:t>
            </a:r>
            <a:br>
              <a:rPr lang="fr-FR" b="1" smtClean="0">
                <a:solidFill>
                  <a:srgbClr val="003399"/>
                </a:solidFill>
                <a:latin typeface="Arial" charset="0"/>
              </a:rPr>
            </a:br>
            <a:endParaRPr lang="fr-FR" b="1" smtClean="0">
              <a:solidFill>
                <a:srgbClr val="003399"/>
              </a:solidFill>
              <a:latin typeface="Arial" charset="0"/>
            </a:endParaRPr>
          </a:p>
        </p:txBody>
      </p:sp>
      <p:sp>
        <p:nvSpPr>
          <p:cNvPr id="15362" name="AutoShape 5"/>
          <p:cNvSpPr>
            <a:spLocks noChangeAspect="1" noChangeArrowheads="1" noTextEdit="1"/>
          </p:cNvSpPr>
          <p:nvPr/>
        </p:nvSpPr>
        <p:spPr bwMode="auto">
          <a:xfrm>
            <a:off x="971550" y="404813"/>
            <a:ext cx="1568450" cy="960437"/>
          </a:xfrm>
          <a:prstGeom prst="rect">
            <a:avLst/>
          </a:prstGeom>
          <a:noFill/>
          <a:ln w="9525">
            <a:noFill/>
            <a:miter lim="800000"/>
            <a:headEnd/>
            <a:tailEnd/>
          </a:ln>
        </p:spPr>
        <p:txBody>
          <a:bodyPr/>
          <a:lstStyle/>
          <a:p>
            <a:endParaRPr lang="fr-FR"/>
          </a:p>
        </p:txBody>
      </p:sp>
      <p:sp>
        <p:nvSpPr>
          <p:cNvPr id="15363" name="Rectangle 8"/>
          <p:cNvSpPr>
            <a:spLocks noChangeArrowheads="1"/>
          </p:cNvSpPr>
          <p:nvPr/>
        </p:nvSpPr>
        <p:spPr bwMode="auto">
          <a:xfrm>
            <a:off x="2554288" y="1228725"/>
            <a:ext cx="98425" cy="209550"/>
          </a:xfrm>
          <a:prstGeom prst="rect">
            <a:avLst/>
          </a:prstGeom>
          <a:noFill/>
          <a:ln w="9525">
            <a:noFill/>
            <a:miter lim="800000"/>
            <a:headEnd/>
            <a:tailEnd/>
          </a:ln>
        </p:spPr>
        <p:txBody>
          <a:bodyPr wrap="none" lIns="0" tIns="0" rIns="0" bIns="0">
            <a:spAutoFit/>
          </a:bodyPr>
          <a:lstStyle/>
          <a:p>
            <a:r>
              <a:rPr lang="fr-FR" sz="1200">
                <a:solidFill>
                  <a:srgbClr val="000000"/>
                </a:solidFill>
                <a:latin typeface="Times New Roman" pitchFamily="18" charset="0"/>
              </a:rPr>
              <a:t> </a:t>
            </a:r>
            <a:endParaRPr lang="fr-FR"/>
          </a:p>
        </p:txBody>
      </p:sp>
      <p:pic>
        <p:nvPicPr>
          <p:cNvPr id="15364" name="Picture 1" descr="apel-logo"/>
          <p:cNvPicPr>
            <a:picLocks noChangeAspect="1" noChangeArrowheads="1"/>
          </p:cNvPicPr>
          <p:nvPr/>
        </p:nvPicPr>
        <p:blipFill>
          <a:blip r:embed="rId2" cstate="print"/>
          <a:srcRect/>
          <a:stretch>
            <a:fillRect/>
          </a:stretch>
        </p:blipFill>
        <p:spPr bwMode="auto">
          <a:xfrm>
            <a:off x="0" y="0"/>
            <a:ext cx="2095500" cy="14287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Text Box 4"/>
          <p:cNvSpPr txBox="1">
            <a:spLocks noChangeArrowheads="1"/>
          </p:cNvSpPr>
          <p:nvPr/>
        </p:nvSpPr>
        <p:spPr bwMode="auto">
          <a:xfrm>
            <a:off x="381000" y="3048000"/>
            <a:ext cx="5715000" cy="2590800"/>
          </a:xfrm>
          <a:prstGeom prst="rect">
            <a:avLst/>
          </a:prstGeom>
          <a:noFill/>
          <a:ln w="9525">
            <a:noFill/>
            <a:miter lim="800000"/>
            <a:headEnd/>
            <a:tailEnd/>
          </a:ln>
        </p:spPr>
        <p:txBody>
          <a:bodyPr>
            <a:spAutoFit/>
          </a:bodyPr>
          <a:lstStyle/>
          <a:p>
            <a:pPr algn="ctr">
              <a:spcBef>
                <a:spcPct val="50000"/>
              </a:spcBef>
            </a:pPr>
            <a:r>
              <a:rPr lang="fr-FR" b="1">
                <a:solidFill>
                  <a:srgbClr val="003399"/>
                </a:solidFill>
              </a:rPr>
              <a:t>« Apel Parents » </a:t>
            </a:r>
          </a:p>
          <a:p>
            <a:pPr algn="ctr">
              <a:spcBef>
                <a:spcPct val="50000"/>
              </a:spcBef>
            </a:pPr>
            <a:r>
              <a:rPr lang="fr-FR" sz="4000" b="1">
                <a:solidFill>
                  <a:srgbClr val="003399"/>
                </a:solidFill>
              </a:rPr>
              <a:t>Site Internet des APEL </a:t>
            </a:r>
          </a:p>
          <a:p>
            <a:pPr algn="ctr">
              <a:spcBef>
                <a:spcPct val="50000"/>
              </a:spcBef>
            </a:pPr>
            <a:r>
              <a:rPr lang="fr-FR" sz="4000" b="1">
                <a:solidFill>
                  <a:srgbClr val="003399"/>
                </a:solidFill>
              </a:rPr>
              <a:t>www.apel.asso.fr</a:t>
            </a:r>
          </a:p>
        </p:txBody>
      </p:sp>
      <p:pic>
        <p:nvPicPr>
          <p:cNvPr id="47110" name="Picture 6" descr="apelservice"/>
          <p:cNvPicPr>
            <a:picLocks noChangeAspect="1" noChangeArrowheads="1"/>
          </p:cNvPicPr>
          <p:nvPr/>
        </p:nvPicPr>
        <p:blipFill>
          <a:blip r:embed="rId3" cstate="print"/>
          <a:srcRect/>
          <a:stretch>
            <a:fillRect/>
          </a:stretch>
        </p:blipFill>
        <p:spPr bwMode="auto">
          <a:xfrm>
            <a:off x="6553200" y="3352800"/>
            <a:ext cx="2449513" cy="3352800"/>
          </a:xfrm>
          <a:prstGeom prst="rect">
            <a:avLst/>
          </a:prstGeom>
          <a:noFill/>
          <a:ln w="9525">
            <a:noFill/>
            <a:miter lim="800000"/>
            <a:headEnd/>
            <a:tailEnd/>
          </a:ln>
        </p:spPr>
      </p:pic>
      <p:graphicFrame>
        <p:nvGraphicFramePr>
          <p:cNvPr id="2050" name="Object 10"/>
          <p:cNvGraphicFramePr>
            <a:graphicFrameLocks noChangeAspect="1"/>
          </p:cNvGraphicFramePr>
          <p:nvPr/>
        </p:nvGraphicFramePr>
        <p:xfrm>
          <a:off x="228600" y="228600"/>
          <a:ext cx="3810000" cy="1943100"/>
        </p:xfrm>
        <a:graphic>
          <a:graphicData uri="http://schemas.openxmlformats.org/presentationml/2006/ole">
            <p:oleObj spid="_x0000_s2050" name="Image bitmap" r:id="rId4" imgW="12828571" imgH="6542857" progId="PBrush">
              <p:embed/>
            </p:oleObj>
          </a:graphicData>
        </a:graphic>
      </p:graphicFrame>
      <p:sp>
        <p:nvSpPr>
          <p:cNvPr id="2053" name="AutoShape 14" descr="http://www.apel.asso.fr/extranetV2/bases/boutique.nsf/(vfile)/AUNL-5STFXX/$file/logo_apelservice.gif?OpenElement"/>
          <p:cNvSpPr>
            <a:spLocks noChangeAspect="1" noChangeArrowheads="1"/>
          </p:cNvSpPr>
          <p:nvPr/>
        </p:nvSpPr>
        <p:spPr bwMode="auto">
          <a:xfrm>
            <a:off x="3562350" y="1247775"/>
            <a:ext cx="1085850" cy="263525"/>
          </a:xfrm>
          <a:prstGeom prst="rect">
            <a:avLst/>
          </a:prstGeom>
          <a:noFill/>
          <a:ln w="9525">
            <a:noFill/>
            <a:miter lim="800000"/>
            <a:headEnd/>
            <a:tailEnd/>
          </a:ln>
        </p:spPr>
        <p:txBody>
          <a:bodyPr/>
          <a:lstStyle/>
          <a:p>
            <a:endParaRPr lang="fr-FR"/>
          </a:p>
        </p:txBody>
      </p:sp>
      <p:pic>
        <p:nvPicPr>
          <p:cNvPr id="2055" name="Picture 1" descr="apel-logo"/>
          <p:cNvPicPr>
            <a:picLocks noChangeAspect="1" noChangeArrowheads="1"/>
          </p:cNvPicPr>
          <p:nvPr/>
        </p:nvPicPr>
        <p:blipFill>
          <a:blip r:embed="rId5" cstate="print"/>
          <a:srcRect/>
          <a:stretch>
            <a:fillRect/>
          </a:stretch>
        </p:blipFill>
        <p:spPr bwMode="auto">
          <a:xfrm>
            <a:off x="7048500" y="0"/>
            <a:ext cx="2095500" cy="1428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7108"/>
                                        </p:tgtEl>
                                        <p:attrNameLst>
                                          <p:attrName>style.visibility</p:attrName>
                                        </p:attrNameLst>
                                      </p:cBhvr>
                                      <p:to>
                                        <p:strVal val="visible"/>
                                      </p:to>
                                    </p:set>
                                    <p:animEffect transition="in" filter="blinds(horizontal)">
                                      <p:cBhvr>
                                        <p:cTn id="7" dur="500"/>
                                        <p:tgtEl>
                                          <p:spTgt spid="4710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7110"/>
                                        </p:tgtEl>
                                        <p:attrNameLst>
                                          <p:attrName>style.visibility</p:attrName>
                                        </p:attrNameLst>
                                      </p:cBhvr>
                                      <p:to>
                                        <p:strVal val="visible"/>
                                      </p:to>
                                    </p:set>
                                    <p:animEffect transition="in" filter="blinds(horizontal)">
                                      <p:cBhvr>
                                        <p:cTn id="12" dur="500"/>
                                        <p:tgtEl>
                                          <p:spTgt spid="47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3" name="Text Box 5"/>
          <p:cNvSpPr txBox="1">
            <a:spLocks noChangeArrowheads="1"/>
          </p:cNvSpPr>
          <p:nvPr/>
        </p:nvSpPr>
        <p:spPr bwMode="auto">
          <a:xfrm>
            <a:off x="152400" y="2286000"/>
            <a:ext cx="8763000" cy="1676400"/>
          </a:xfrm>
          <a:prstGeom prst="rect">
            <a:avLst/>
          </a:prstGeom>
          <a:noFill/>
          <a:ln w="9525">
            <a:noFill/>
            <a:miter lim="800000"/>
            <a:headEnd/>
            <a:tailEnd/>
          </a:ln>
        </p:spPr>
        <p:txBody>
          <a:bodyPr>
            <a:spAutoFit/>
          </a:bodyPr>
          <a:lstStyle/>
          <a:p>
            <a:pPr algn="ctr">
              <a:spcBef>
                <a:spcPct val="50000"/>
              </a:spcBef>
            </a:pPr>
            <a:r>
              <a:rPr lang="fr-FR" b="1">
                <a:solidFill>
                  <a:srgbClr val="003399"/>
                </a:solidFill>
              </a:rPr>
              <a:t>SIF - BDI</a:t>
            </a:r>
          </a:p>
          <a:p>
            <a:pPr algn="ctr">
              <a:spcBef>
                <a:spcPct val="50000"/>
              </a:spcBef>
            </a:pPr>
            <a:r>
              <a:rPr lang="fr-FR" sz="4000" b="1">
                <a:solidFill>
                  <a:srgbClr val="003399"/>
                </a:solidFill>
              </a:rPr>
              <a:t>Service d’information aux familles</a:t>
            </a:r>
          </a:p>
        </p:txBody>
      </p:sp>
      <p:graphicFrame>
        <p:nvGraphicFramePr>
          <p:cNvPr id="3074" name="Object 10"/>
          <p:cNvGraphicFramePr>
            <a:graphicFrameLocks noChangeAspect="1"/>
          </p:cNvGraphicFramePr>
          <p:nvPr/>
        </p:nvGraphicFramePr>
        <p:xfrm>
          <a:off x="5410200" y="4495800"/>
          <a:ext cx="3429000" cy="2093913"/>
        </p:xfrm>
        <a:graphic>
          <a:graphicData uri="http://schemas.openxmlformats.org/presentationml/2006/ole">
            <p:oleObj spid="_x0000_s3074" name="Image bitmap" r:id="rId3" imgW="8923810" imgH="5447619" progId="PBrush">
              <p:embed/>
            </p:oleObj>
          </a:graphicData>
        </a:graphic>
      </p:graphicFrame>
      <p:graphicFrame>
        <p:nvGraphicFramePr>
          <p:cNvPr id="3075" name="Object 11"/>
          <p:cNvGraphicFramePr>
            <a:graphicFrameLocks noChangeAspect="1"/>
          </p:cNvGraphicFramePr>
          <p:nvPr/>
        </p:nvGraphicFramePr>
        <p:xfrm>
          <a:off x="228600" y="228600"/>
          <a:ext cx="2819400" cy="2105025"/>
        </p:xfrm>
        <a:graphic>
          <a:graphicData uri="http://schemas.openxmlformats.org/presentationml/2006/ole">
            <p:oleObj spid="_x0000_s3075" name="Image bitmap" r:id="rId4" imgW="8914286" imgH="6657143" progId="PBrush">
              <p:embed/>
            </p:oleObj>
          </a:graphicData>
        </a:graphic>
      </p:graphicFrame>
      <p:pic>
        <p:nvPicPr>
          <p:cNvPr id="3078" name="Picture 1" descr="apel-logo"/>
          <p:cNvPicPr>
            <a:picLocks noChangeAspect="1" noChangeArrowheads="1"/>
          </p:cNvPicPr>
          <p:nvPr/>
        </p:nvPicPr>
        <p:blipFill>
          <a:blip r:embed="rId5" cstate="print"/>
          <a:srcRect/>
          <a:stretch>
            <a:fillRect/>
          </a:stretch>
        </p:blipFill>
        <p:spPr bwMode="auto">
          <a:xfrm>
            <a:off x="7048500" y="0"/>
            <a:ext cx="2095500" cy="1428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8133"/>
                                        </p:tgtEl>
                                        <p:attrNameLst>
                                          <p:attrName>style.visibility</p:attrName>
                                        </p:attrNameLst>
                                      </p:cBhvr>
                                      <p:to>
                                        <p:strVal val="visible"/>
                                      </p:to>
                                    </p:set>
                                    <p:animEffect transition="in" filter="blinds(horizontal)">
                                      <p:cBhvr>
                                        <p:cTn id="7" dur="500"/>
                                        <p:tgtEl>
                                          <p:spTgt spid="481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3"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Text Box 4"/>
          <p:cNvSpPr txBox="1">
            <a:spLocks noChangeArrowheads="1"/>
          </p:cNvSpPr>
          <p:nvPr/>
        </p:nvSpPr>
        <p:spPr bwMode="auto">
          <a:xfrm>
            <a:off x="228600" y="3505200"/>
            <a:ext cx="8763000" cy="1766888"/>
          </a:xfrm>
          <a:prstGeom prst="rect">
            <a:avLst/>
          </a:prstGeom>
          <a:noFill/>
          <a:ln w="9525">
            <a:noFill/>
            <a:miter lim="800000"/>
            <a:headEnd/>
            <a:tailEnd/>
          </a:ln>
        </p:spPr>
        <p:txBody>
          <a:bodyPr>
            <a:spAutoFit/>
          </a:bodyPr>
          <a:lstStyle/>
          <a:p>
            <a:pPr algn="ctr">
              <a:spcBef>
                <a:spcPct val="50000"/>
              </a:spcBef>
            </a:pPr>
            <a:r>
              <a:rPr lang="fr-FR" b="1">
                <a:solidFill>
                  <a:srgbClr val="003399"/>
                </a:solidFill>
              </a:rPr>
              <a:t>JED </a:t>
            </a:r>
          </a:p>
          <a:p>
            <a:pPr algn="ctr">
              <a:spcBef>
                <a:spcPct val="50000"/>
              </a:spcBef>
            </a:pPr>
            <a:r>
              <a:rPr lang="fr-FR" b="1">
                <a:solidFill>
                  <a:srgbClr val="003399"/>
                </a:solidFill>
              </a:rPr>
              <a:t>Aide aux Jeunes en Difficulté</a:t>
            </a:r>
            <a:endParaRPr lang="fr-FR" sz="4000" b="1">
              <a:solidFill>
                <a:srgbClr val="003399"/>
              </a:solidFill>
            </a:endParaRPr>
          </a:p>
        </p:txBody>
      </p:sp>
      <p:graphicFrame>
        <p:nvGraphicFramePr>
          <p:cNvPr id="4098" name="Object 8"/>
          <p:cNvGraphicFramePr>
            <a:graphicFrameLocks noChangeAspect="1"/>
          </p:cNvGraphicFramePr>
          <p:nvPr/>
        </p:nvGraphicFramePr>
        <p:xfrm>
          <a:off x="152400" y="228600"/>
          <a:ext cx="3429000" cy="2089150"/>
        </p:xfrm>
        <a:graphic>
          <a:graphicData uri="http://schemas.openxmlformats.org/presentationml/2006/ole">
            <p:oleObj spid="_x0000_s4098" name="Image bitmap" r:id="rId3" imgW="8942857" imgH="5447619" progId="PBrush">
              <p:embed/>
            </p:oleObj>
          </a:graphicData>
        </a:graphic>
      </p:graphicFrame>
      <p:pic>
        <p:nvPicPr>
          <p:cNvPr id="4101" name="Picture 1" descr="apel-logo"/>
          <p:cNvPicPr>
            <a:picLocks noChangeAspect="1" noChangeArrowheads="1"/>
          </p:cNvPicPr>
          <p:nvPr/>
        </p:nvPicPr>
        <p:blipFill>
          <a:blip r:embed="rId4" cstate="print"/>
          <a:srcRect/>
          <a:stretch>
            <a:fillRect/>
          </a:stretch>
        </p:blipFill>
        <p:spPr bwMode="auto">
          <a:xfrm>
            <a:off x="7048500" y="0"/>
            <a:ext cx="2095500" cy="1428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9156"/>
                                        </p:tgtEl>
                                        <p:attrNameLst>
                                          <p:attrName>style.visibility</p:attrName>
                                        </p:attrNameLst>
                                      </p:cBhvr>
                                      <p:to>
                                        <p:strVal val="visible"/>
                                      </p:to>
                                    </p:set>
                                    <p:animEffect transition="in" filter="blinds(horizontal)">
                                      <p:cBhvr>
                                        <p:cTn id="7" dur="500"/>
                                        <p:tgtEl>
                                          <p:spTgt spid="491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80" name="Text Box 4"/>
          <p:cNvSpPr txBox="1">
            <a:spLocks noChangeArrowheads="1"/>
          </p:cNvSpPr>
          <p:nvPr/>
        </p:nvSpPr>
        <p:spPr bwMode="auto">
          <a:xfrm>
            <a:off x="381000" y="609600"/>
            <a:ext cx="8305800" cy="5355312"/>
          </a:xfrm>
          <a:prstGeom prst="rect">
            <a:avLst/>
          </a:prstGeom>
          <a:noFill/>
          <a:ln w="9525">
            <a:noFill/>
            <a:miter lim="800000"/>
            <a:headEnd/>
            <a:tailEnd/>
          </a:ln>
        </p:spPr>
        <p:txBody>
          <a:bodyPr>
            <a:spAutoFit/>
          </a:bodyPr>
          <a:lstStyle/>
          <a:p>
            <a:pPr>
              <a:spcBef>
                <a:spcPct val="50000"/>
              </a:spcBef>
            </a:pPr>
            <a:r>
              <a:rPr lang="fr-FR" sz="3600" b="1" dirty="0">
                <a:solidFill>
                  <a:srgbClr val="003399"/>
                </a:solidFill>
              </a:rPr>
              <a:t>Participer à la vie de l’école            est vraiment tout naturel.</a:t>
            </a:r>
          </a:p>
          <a:p>
            <a:pPr>
              <a:spcBef>
                <a:spcPct val="50000"/>
              </a:spcBef>
            </a:pPr>
            <a:r>
              <a:rPr lang="fr-FR" sz="3600" b="1" dirty="0">
                <a:solidFill>
                  <a:srgbClr val="003399"/>
                </a:solidFill>
              </a:rPr>
              <a:t>On le fait autant pour ses enfants que pour soi-même : Accompagner les enfants lors des sorties, </a:t>
            </a:r>
            <a:r>
              <a:rPr lang="fr-FR" sz="3600" b="1" dirty="0" smtClean="0">
                <a:solidFill>
                  <a:srgbClr val="003399"/>
                </a:solidFill>
              </a:rPr>
              <a:t>tenir les salles pendant les réunions parents-profs, animer,, </a:t>
            </a:r>
            <a:r>
              <a:rPr lang="fr-FR" sz="3600" b="1" dirty="0">
                <a:solidFill>
                  <a:srgbClr val="003399"/>
                </a:solidFill>
              </a:rPr>
              <a:t>organiser </a:t>
            </a:r>
            <a:r>
              <a:rPr lang="fr-FR" sz="3600" b="1" dirty="0" smtClean="0">
                <a:solidFill>
                  <a:srgbClr val="003399"/>
                </a:solidFill>
              </a:rPr>
              <a:t>les fêtes </a:t>
            </a:r>
            <a:r>
              <a:rPr lang="fr-FR" sz="3600" b="1" dirty="0">
                <a:solidFill>
                  <a:srgbClr val="003399"/>
                </a:solidFill>
              </a:rPr>
              <a:t>de l’école… Il y a mille et une façon de vivre l’école… </a:t>
            </a:r>
          </a:p>
        </p:txBody>
      </p:sp>
      <p:pic>
        <p:nvPicPr>
          <p:cNvPr id="29699" name="Picture 1" descr="apel-logo"/>
          <p:cNvPicPr>
            <a:picLocks noChangeAspect="1" noChangeArrowheads="1"/>
          </p:cNvPicPr>
          <p:nvPr/>
        </p:nvPicPr>
        <p:blipFill>
          <a:blip r:embed="rId2" cstate="print"/>
          <a:srcRect/>
          <a:stretch>
            <a:fillRect/>
          </a:stretch>
        </p:blipFill>
        <p:spPr bwMode="auto">
          <a:xfrm>
            <a:off x="7048500" y="0"/>
            <a:ext cx="2095500" cy="1428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0180"/>
                                        </p:tgtEl>
                                        <p:attrNameLst>
                                          <p:attrName>style.visibility</p:attrName>
                                        </p:attrNameLst>
                                      </p:cBhvr>
                                      <p:to>
                                        <p:strVal val="visible"/>
                                      </p:to>
                                    </p:set>
                                    <p:animEffect transition="in" filter="blinds(horizontal)">
                                      <p:cBhvr>
                                        <p:cTn id="7" dur="500"/>
                                        <p:tgtEl>
                                          <p:spTgt spid="50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0"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5" name="Picture 1" descr="apel-logo"/>
          <p:cNvPicPr>
            <a:picLocks noChangeAspect="1" noChangeArrowheads="1"/>
          </p:cNvPicPr>
          <p:nvPr/>
        </p:nvPicPr>
        <p:blipFill>
          <a:blip r:embed="rId2" cstate="print"/>
          <a:srcRect/>
          <a:stretch>
            <a:fillRect/>
          </a:stretch>
        </p:blipFill>
        <p:spPr bwMode="auto">
          <a:xfrm>
            <a:off x="7048500" y="5429250"/>
            <a:ext cx="2095500" cy="1428750"/>
          </a:xfrm>
          <a:prstGeom prst="rect">
            <a:avLst/>
          </a:prstGeom>
          <a:noFill/>
          <a:ln w="9525">
            <a:noFill/>
            <a:miter lim="800000"/>
            <a:headEnd/>
            <a:tailEnd/>
          </a:ln>
        </p:spPr>
      </p:pic>
      <p:sp>
        <p:nvSpPr>
          <p:cNvPr id="30721" name="Rectangle 3"/>
          <p:cNvSpPr>
            <a:spLocks noGrp="1" noChangeArrowheads="1"/>
          </p:cNvSpPr>
          <p:nvPr>
            <p:ph type="body" idx="1"/>
          </p:nvPr>
        </p:nvSpPr>
        <p:spPr>
          <a:xfrm>
            <a:off x="611188" y="2924175"/>
            <a:ext cx="7993062" cy="3384550"/>
          </a:xfrm>
        </p:spPr>
        <p:txBody>
          <a:bodyPr/>
          <a:lstStyle/>
          <a:p>
            <a:pPr algn="ctr" eaLnBrk="1" hangingPunct="1">
              <a:buFontTx/>
              <a:buNone/>
            </a:pPr>
            <a:r>
              <a:rPr lang="fr-FR" sz="2800" b="1" smtClean="0">
                <a:solidFill>
                  <a:srgbClr val="003399"/>
                </a:solidFill>
                <a:latin typeface="Arial" charset="0"/>
              </a:rPr>
              <a:t>* Et moi-même Présidente Mme Bedoui</a:t>
            </a:r>
            <a:r>
              <a:rPr lang="fr-FR" sz="4000" b="1" smtClean="0">
                <a:solidFill>
                  <a:srgbClr val="003399"/>
                </a:solidFill>
                <a:latin typeface="Arial" charset="0"/>
              </a:rPr>
              <a:t> </a:t>
            </a:r>
            <a:endParaRPr lang="fr-FR" sz="4400" b="1" smtClean="0">
              <a:solidFill>
                <a:srgbClr val="003399"/>
              </a:solidFill>
              <a:latin typeface="Arial" charset="0"/>
            </a:endParaRPr>
          </a:p>
          <a:p>
            <a:pPr algn="ctr" eaLnBrk="1" hangingPunct="1">
              <a:buFontTx/>
              <a:buNone/>
            </a:pPr>
            <a:r>
              <a:rPr lang="fr-FR" sz="2800" b="1" smtClean="0">
                <a:solidFill>
                  <a:srgbClr val="003399"/>
                </a:solidFill>
                <a:latin typeface="Arial" charset="0"/>
              </a:rPr>
              <a:t>* Secretaire Mme Toudert et 2 secrétaires adjointes Mme Rotondo et Mme Desse  </a:t>
            </a:r>
          </a:p>
          <a:p>
            <a:pPr algn="ctr" eaLnBrk="1" hangingPunct="1">
              <a:buFontTx/>
              <a:buNone/>
            </a:pPr>
            <a:r>
              <a:rPr lang="fr-FR" sz="2800" b="1" smtClean="0">
                <a:solidFill>
                  <a:srgbClr val="003399"/>
                </a:solidFill>
                <a:latin typeface="Arial" charset="0"/>
              </a:rPr>
              <a:t>* Trésorier: Mme Loy et Trésorier Adjoint Mme Leboeuf</a:t>
            </a:r>
          </a:p>
        </p:txBody>
      </p:sp>
      <p:sp>
        <p:nvSpPr>
          <p:cNvPr id="30724" name="Rectangle 3"/>
          <p:cNvSpPr>
            <a:spLocks noChangeArrowheads="1"/>
          </p:cNvSpPr>
          <p:nvPr/>
        </p:nvSpPr>
        <p:spPr bwMode="auto">
          <a:xfrm>
            <a:off x="755650" y="404813"/>
            <a:ext cx="7993063" cy="1943100"/>
          </a:xfrm>
          <a:prstGeom prst="rect">
            <a:avLst/>
          </a:prstGeom>
          <a:noFill/>
          <a:ln w="9525">
            <a:noFill/>
            <a:miter lim="800000"/>
            <a:headEnd/>
            <a:tailEnd/>
          </a:ln>
        </p:spPr>
        <p:txBody>
          <a:bodyPr/>
          <a:lstStyle/>
          <a:p>
            <a:pPr marL="342900" indent="-342900" algn="ctr">
              <a:spcBef>
                <a:spcPct val="20000"/>
              </a:spcBef>
            </a:pPr>
            <a:r>
              <a:rPr lang="fr-FR" sz="4000" b="1">
                <a:solidFill>
                  <a:srgbClr val="003399"/>
                </a:solidFill>
              </a:rPr>
              <a:t>Les membres de l’Apel, c’est  nous tous en tant que « parents d’élèves » .</a:t>
            </a:r>
          </a:p>
          <a:p>
            <a:pPr marL="342900" indent="-342900" algn="ctr">
              <a:spcBef>
                <a:spcPct val="20000"/>
              </a:spcBef>
            </a:pPr>
            <a:r>
              <a:rPr lang="fr-FR" sz="4000" b="1">
                <a:solidFill>
                  <a:srgbClr val="003399"/>
                </a:solidFill>
              </a:rPr>
              <a:t>Les membres de l’Apel sont :</a:t>
            </a:r>
            <a:endParaRPr lang="fr-FR" sz="2800" b="1">
              <a:solidFill>
                <a:srgbClr val="003399"/>
              </a:solidFill>
            </a:endParaRPr>
          </a:p>
        </p:txBody>
      </p:sp>
      <p:pic>
        <p:nvPicPr>
          <p:cNvPr id="30726" name="Picture 1" descr="apel-logo"/>
          <p:cNvPicPr>
            <a:picLocks noChangeAspect="1" noChangeArrowheads="1"/>
          </p:cNvPicPr>
          <p:nvPr/>
        </p:nvPicPr>
        <p:blipFill>
          <a:blip r:embed="rId2" cstate="print"/>
          <a:srcRect/>
          <a:stretch>
            <a:fillRect/>
          </a:stretch>
        </p:blipFill>
        <p:spPr bwMode="auto">
          <a:xfrm>
            <a:off x="0" y="5429250"/>
            <a:ext cx="2095500" cy="1428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body" idx="4294967295"/>
          </p:nvPr>
        </p:nvSpPr>
        <p:spPr>
          <a:xfrm>
            <a:off x="611188" y="2924175"/>
            <a:ext cx="7993062" cy="3384550"/>
          </a:xfrm>
        </p:spPr>
        <p:txBody>
          <a:bodyPr/>
          <a:lstStyle/>
          <a:p>
            <a:pPr algn="ctr" eaLnBrk="1" hangingPunct="1"/>
            <a:r>
              <a:rPr lang="fr-FR" sz="2800" b="1" smtClean="0">
                <a:solidFill>
                  <a:srgbClr val="003399"/>
                </a:solidFill>
                <a:latin typeface="Arial" charset="0"/>
              </a:rPr>
              <a:t>Les questions diverses</a:t>
            </a:r>
            <a:r>
              <a:rPr lang="fr-FR" sz="4000" b="1" smtClean="0">
                <a:solidFill>
                  <a:srgbClr val="003399"/>
                </a:solidFill>
                <a:latin typeface="Arial" charset="0"/>
              </a:rPr>
              <a:t> </a:t>
            </a:r>
            <a:endParaRPr lang="fr-FR" sz="4400" b="1" smtClean="0">
              <a:solidFill>
                <a:srgbClr val="003399"/>
              </a:solidFill>
              <a:latin typeface="Arial" charset="0"/>
            </a:endParaRPr>
          </a:p>
          <a:p>
            <a:pPr algn="ctr" eaLnBrk="1" hangingPunct="1"/>
            <a:r>
              <a:rPr lang="fr-FR" sz="2800" b="1" smtClean="0">
                <a:solidFill>
                  <a:srgbClr val="003399"/>
                </a:solidFill>
                <a:latin typeface="Arial" charset="0"/>
              </a:rPr>
              <a:t> La cotisation de l’Apel  </a:t>
            </a:r>
          </a:p>
          <a:p>
            <a:pPr algn="ctr" eaLnBrk="1" hangingPunct="1"/>
            <a:r>
              <a:rPr lang="fr-FR" sz="2800" b="1" smtClean="0">
                <a:solidFill>
                  <a:srgbClr val="003399"/>
                </a:solidFill>
                <a:latin typeface="Arial" charset="0"/>
              </a:rPr>
              <a:t>Le rapport Financier</a:t>
            </a:r>
          </a:p>
          <a:p>
            <a:pPr algn="ctr" eaLnBrk="1" hangingPunct="1"/>
            <a:r>
              <a:rPr lang="fr-FR" sz="2800" b="1" smtClean="0">
                <a:solidFill>
                  <a:srgbClr val="003399"/>
                </a:solidFill>
                <a:latin typeface="Arial" charset="0"/>
              </a:rPr>
              <a:t>Le rapport d’activité appelé rapport Moral </a:t>
            </a:r>
          </a:p>
        </p:txBody>
      </p:sp>
      <p:sp>
        <p:nvSpPr>
          <p:cNvPr id="40963" name="Rectangle 3"/>
          <p:cNvSpPr>
            <a:spLocks noChangeArrowheads="1"/>
          </p:cNvSpPr>
          <p:nvPr/>
        </p:nvSpPr>
        <p:spPr bwMode="auto">
          <a:xfrm>
            <a:off x="755650" y="692150"/>
            <a:ext cx="7993063" cy="1943100"/>
          </a:xfrm>
          <a:prstGeom prst="rect">
            <a:avLst/>
          </a:prstGeom>
          <a:noFill/>
          <a:ln w="9525">
            <a:noFill/>
            <a:miter lim="800000"/>
            <a:headEnd/>
            <a:tailEnd/>
          </a:ln>
        </p:spPr>
        <p:txBody>
          <a:bodyPr/>
          <a:lstStyle/>
          <a:p>
            <a:pPr marL="342900" indent="-342900" algn="ctr">
              <a:spcBef>
                <a:spcPct val="20000"/>
              </a:spcBef>
            </a:pPr>
            <a:r>
              <a:rPr lang="fr-FR" sz="4000" b="1">
                <a:solidFill>
                  <a:srgbClr val="003399"/>
                </a:solidFill>
              </a:rPr>
              <a:t>     Lors de cette assemblée générale , nous allons vous présenter :</a:t>
            </a:r>
          </a:p>
          <a:p>
            <a:pPr marL="342900" indent="-342900" algn="ctr">
              <a:spcBef>
                <a:spcPct val="20000"/>
              </a:spcBef>
            </a:pPr>
            <a:endParaRPr lang="fr-FR" sz="2800" b="1">
              <a:solidFill>
                <a:srgbClr val="003399"/>
              </a:solidFill>
            </a:endParaRPr>
          </a:p>
        </p:txBody>
      </p:sp>
      <p:pic>
        <p:nvPicPr>
          <p:cNvPr id="40964" name="Picture 1" descr="apel-logo"/>
          <p:cNvPicPr>
            <a:picLocks noChangeAspect="1" noChangeArrowheads="1"/>
          </p:cNvPicPr>
          <p:nvPr/>
        </p:nvPicPr>
        <p:blipFill>
          <a:blip r:embed="rId2" cstate="print"/>
          <a:srcRect/>
          <a:stretch>
            <a:fillRect/>
          </a:stretch>
        </p:blipFill>
        <p:spPr bwMode="auto">
          <a:xfrm>
            <a:off x="0" y="0"/>
            <a:ext cx="2095500" cy="1428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3"/>
          <p:cNvSpPr>
            <a:spLocks noGrp="1" noChangeArrowheads="1"/>
          </p:cNvSpPr>
          <p:nvPr>
            <p:ph type="body" idx="1"/>
          </p:nvPr>
        </p:nvSpPr>
        <p:spPr>
          <a:xfrm>
            <a:off x="827088" y="2420938"/>
            <a:ext cx="7993062" cy="3600450"/>
          </a:xfrm>
        </p:spPr>
        <p:txBody>
          <a:bodyPr/>
          <a:lstStyle/>
          <a:p>
            <a:pPr algn="ctr" eaLnBrk="1" hangingPunct="1"/>
            <a:r>
              <a:rPr lang="fr-FR" sz="2000" b="1" smtClean="0">
                <a:solidFill>
                  <a:srgbClr val="003399"/>
                </a:solidFill>
                <a:latin typeface="Arial" charset="0"/>
              </a:rPr>
              <a:t>L’intervention d’un conteur pour les classes de 6°</a:t>
            </a:r>
          </a:p>
          <a:p>
            <a:pPr algn="ctr" eaLnBrk="1" hangingPunct="1"/>
            <a:r>
              <a:rPr lang="fr-FR" sz="2000" b="1" smtClean="0">
                <a:solidFill>
                  <a:srgbClr val="003399"/>
                </a:solidFill>
                <a:latin typeface="Arial" charset="0"/>
              </a:rPr>
              <a:t>Le voyage à Londres pour les 3°</a:t>
            </a:r>
          </a:p>
          <a:p>
            <a:pPr algn="ctr" eaLnBrk="1" hangingPunct="1"/>
            <a:r>
              <a:rPr lang="fr-FR" sz="2000" b="1" smtClean="0">
                <a:solidFill>
                  <a:srgbClr val="003399"/>
                </a:solidFill>
                <a:latin typeface="Arial" charset="0"/>
              </a:rPr>
              <a:t>La sortie à la cité des sciences pour les 3°</a:t>
            </a:r>
          </a:p>
          <a:p>
            <a:pPr algn="ctr" eaLnBrk="1" hangingPunct="1"/>
            <a:r>
              <a:rPr lang="fr-FR" sz="2000" b="1" smtClean="0">
                <a:solidFill>
                  <a:srgbClr val="003399"/>
                </a:solidFill>
                <a:latin typeface="Arial" charset="0"/>
              </a:rPr>
              <a:t>Le voyage à Trèves pour les 6°</a:t>
            </a:r>
          </a:p>
          <a:p>
            <a:pPr algn="ctr" eaLnBrk="1" hangingPunct="1"/>
            <a:r>
              <a:rPr lang="fr-FR" sz="2000" b="1" smtClean="0">
                <a:solidFill>
                  <a:srgbClr val="003399"/>
                </a:solidFill>
                <a:latin typeface="Arial" charset="0"/>
              </a:rPr>
              <a:t>La Kermesse des primaires</a:t>
            </a:r>
          </a:p>
          <a:p>
            <a:pPr algn="ctr" eaLnBrk="1" hangingPunct="1"/>
            <a:r>
              <a:rPr lang="fr-FR" sz="2000" b="1" smtClean="0">
                <a:solidFill>
                  <a:srgbClr val="003399"/>
                </a:solidFill>
                <a:latin typeface="Arial" charset="0"/>
              </a:rPr>
              <a:t>Achats de livres pour les primaires</a:t>
            </a:r>
          </a:p>
          <a:p>
            <a:pPr algn="ctr" eaLnBrk="1" hangingPunct="1"/>
            <a:r>
              <a:rPr lang="fr-FR" sz="2000" b="1" smtClean="0">
                <a:solidFill>
                  <a:srgbClr val="003399"/>
                </a:solidFill>
                <a:latin typeface="Arial" charset="0"/>
              </a:rPr>
              <a:t>La sortie « Trappes de Soligny » pour les 6°</a:t>
            </a:r>
          </a:p>
          <a:p>
            <a:pPr algn="ctr" eaLnBrk="1" hangingPunct="1">
              <a:buFontTx/>
              <a:buNone/>
            </a:pPr>
            <a:endParaRPr lang="fr-FR" sz="4400" b="1" smtClean="0">
              <a:solidFill>
                <a:srgbClr val="003399"/>
              </a:solidFill>
              <a:latin typeface="Arial" charset="0"/>
            </a:endParaRPr>
          </a:p>
        </p:txBody>
      </p:sp>
      <p:sp>
        <p:nvSpPr>
          <p:cNvPr id="32772" name="Rectangle 3"/>
          <p:cNvSpPr>
            <a:spLocks noChangeArrowheads="1"/>
          </p:cNvSpPr>
          <p:nvPr/>
        </p:nvSpPr>
        <p:spPr bwMode="auto">
          <a:xfrm>
            <a:off x="755650" y="404813"/>
            <a:ext cx="7993063" cy="1079500"/>
          </a:xfrm>
          <a:prstGeom prst="rect">
            <a:avLst/>
          </a:prstGeom>
          <a:noFill/>
          <a:ln w="9525">
            <a:noFill/>
            <a:miter lim="800000"/>
            <a:headEnd/>
            <a:tailEnd/>
          </a:ln>
        </p:spPr>
        <p:txBody>
          <a:bodyPr/>
          <a:lstStyle/>
          <a:p>
            <a:pPr marL="342900" indent="-342900" algn="ctr">
              <a:spcBef>
                <a:spcPct val="20000"/>
              </a:spcBef>
            </a:pPr>
            <a:r>
              <a:rPr lang="fr-FR" b="1">
                <a:solidFill>
                  <a:srgbClr val="003399"/>
                </a:solidFill>
              </a:rPr>
              <a:t>Rapport moral:</a:t>
            </a:r>
          </a:p>
          <a:p>
            <a:pPr marL="342900" indent="-342900" algn="ctr">
              <a:spcBef>
                <a:spcPct val="20000"/>
              </a:spcBef>
            </a:pPr>
            <a:r>
              <a:rPr lang="fr-FR" sz="2400" b="1">
                <a:solidFill>
                  <a:srgbClr val="003399"/>
                </a:solidFill>
              </a:rPr>
              <a:t>L’Apel a participé à</a:t>
            </a:r>
          </a:p>
          <a:p>
            <a:pPr marL="342900" indent="-342900" algn="ctr">
              <a:spcBef>
                <a:spcPct val="20000"/>
              </a:spcBef>
            </a:pPr>
            <a:endParaRPr lang="fr-FR" sz="2400" b="1">
              <a:solidFill>
                <a:srgbClr val="003399"/>
              </a:solidFill>
            </a:endParaRPr>
          </a:p>
        </p:txBody>
      </p:sp>
      <p:pic>
        <p:nvPicPr>
          <p:cNvPr id="32774" name="Picture 1" descr="apel-logo"/>
          <p:cNvPicPr>
            <a:picLocks noChangeAspect="1" noChangeArrowheads="1"/>
          </p:cNvPicPr>
          <p:nvPr/>
        </p:nvPicPr>
        <p:blipFill>
          <a:blip r:embed="rId2" cstate="print"/>
          <a:srcRect/>
          <a:stretch>
            <a:fillRect/>
          </a:stretch>
        </p:blipFill>
        <p:spPr bwMode="auto">
          <a:xfrm>
            <a:off x="0" y="0"/>
            <a:ext cx="2095500" cy="1428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3"/>
          <p:cNvSpPr>
            <a:spLocks noGrp="1" noChangeArrowheads="1"/>
          </p:cNvSpPr>
          <p:nvPr>
            <p:ph type="body" idx="1"/>
          </p:nvPr>
        </p:nvSpPr>
        <p:spPr>
          <a:xfrm>
            <a:off x="611188" y="1268413"/>
            <a:ext cx="7993062" cy="5040312"/>
          </a:xfrm>
        </p:spPr>
        <p:txBody>
          <a:bodyPr/>
          <a:lstStyle/>
          <a:p>
            <a:pPr algn="ctr" eaLnBrk="1" hangingPunct="1">
              <a:lnSpc>
                <a:spcPct val="90000"/>
              </a:lnSpc>
              <a:buFontTx/>
              <a:buNone/>
            </a:pPr>
            <a:endParaRPr lang="fr-FR" sz="2800" b="1" smtClean="0">
              <a:solidFill>
                <a:srgbClr val="003399"/>
              </a:solidFill>
              <a:latin typeface="Arial" charset="0"/>
            </a:endParaRPr>
          </a:p>
          <a:p>
            <a:pPr algn="ctr" eaLnBrk="1" hangingPunct="1">
              <a:lnSpc>
                <a:spcPct val="90000"/>
              </a:lnSpc>
              <a:buFontTx/>
              <a:buNone/>
            </a:pPr>
            <a:r>
              <a:rPr lang="fr-FR" sz="2800" b="1" smtClean="0">
                <a:solidFill>
                  <a:srgbClr val="003399"/>
                </a:solidFill>
                <a:latin typeface="Arial" charset="0"/>
              </a:rPr>
              <a:t>Il est important de rappeler que l’Apel St André est une association à but non lucrative et que l’objectif financier recherché est seulement et uniquement :</a:t>
            </a:r>
          </a:p>
          <a:p>
            <a:pPr algn="ctr" eaLnBrk="1" hangingPunct="1">
              <a:lnSpc>
                <a:spcPct val="90000"/>
              </a:lnSpc>
              <a:buFontTx/>
              <a:buNone/>
            </a:pPr>
            <a:r>
              <a:rPr lang="fr-FR" sz="2800" b="1" smtClean="0">
                <a:solidFill>
                  <a:srgbClr val="003399"/>
                </a:solidFill>
                <a:latin typeface="Arial" charset="0"/>
              </a:rPr>
              <a:t>Aider l’école dans sa démarche pédagogique en lui octroyant des subventions destinées principalement pour ces sorties de classe et ses différentes manifestations permettant à nos enfants de vivre bien à l’école St André </a:t>
            </a:r>
            <a:r>
              <a:rPr lang="fr-FR" sz="4400" b="1" smtClean="0">
                <a:solidFill>
                  <a:srgbClr val="003399"/>
                </a:solidFill>
                <a:latin typeface="Arial" charset="0"/>
              </a:rPr>
              <a:t> </a:t>
            </a:r>
            <a:endParaRPr lang="fr-FR" sz="3600" b="1" smtClean="0">
              <a:solidFill>
                <a:srgbClr val="003399"/>
              </a:solidFill>
              <a:latin typeface="Arial" charset="0"/>
            </a:endParaRPr>
          </a:p>
        </p:txBody>
      </p:sp>
      <p:pic>
        <p:nvPicPr>
          <p:cNvPr id="33795" name="Picture 1" descr="apel-logo"/>
          <p:cNvPicPr>
            <a:picLocks noChangeAspect="1" noChangeArrowheads="1"/>
          </p:cNvPicPr>
          <p:nvPr/>
        </p:nvPicPr>
        <p:blipFill>
          <a:blip r:embed="rId2" cstate="print"/>
          <a:srcRect/>
          <a:stretch>
            <a:fillRect/>
          </a:stretch>
        </p:blipFill>
        <p:spPr bwMode="auto">
          <a:xfrm>
            <a:off x="0" y="0"/>
            <a:ext cx="2095500" cy="1428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type="body" sz="half" idx="2"/>
          </p:nvPr>
        </p:nvSpPr>
        <p:spPr>
          <a:xfrm>
            <a:off x="1042988" y="4292600"/>
            <a:ext cx="7772400" cy="1981200"/>
          </a:xfrm>
        </p:spPr>
        <p:txBody>
          <a:bodyPr/>
          <a:lstStyle/>
          <a:p>
            <a:pPr algn="ctr" eaLnBrk="1" hangingPunct="1"/>
            <a:r>
              <a:rPr lang="fr-FR" sz="1800" b="1" smtClean="0">
                <a:solidFill>
                  <a:srgbClr val="003399"/>
                </a:solidFill>
                <a:latin typeface="Arial" charset="0"/>
              </a:rPr>
              <a:t>Le solde bancaire tenu auprès de la Poste est de  : </a:t>
            </a:r>
          </a:p>
          <a:p>
            <a:pPr algn="ctr" eaLnBrk="1" hangingPunct="1"/>
            <a:r>
              <a:rPr lang="fr-FR" sz="1800" b="1" smtClean="0">
                <a:solidFill>
                  <a:srgbClr val="003399"/>
                </a:solidFill>
                <a:latin typeface="Arial" charset="0"/>
              </a:rPr>
              <a:t>Un compte épargne :</a:t>
            </a:r>
          </a:p>
          <a:p>
            <a:pPr algn="ctr" eaLnBrk="1" hangingPunct="1"/>
            <a:r>
              <a:rPr lang="fr-FR" sz="1800" b="1" smtClean="0">
                <a:solidFill>
                  <a:srgbClr val="003399"/>
                </a:solidFill>
                <a:latin typeface="Arial" charset="0"/>
              </a:rPr>
              <a:t>Nous un fond de caisse de : </a:t>
            </a:r>
            <a:endParaRPr lang="fr-FR" sz="4000" b="1" smtClean="0">
              <a:solidFill>
                <a:srgbClr val="003399"/>
              </a:solidFill>
              <a:latin typeface="Arial" charset="0"/>
            </a:endParaRPr>
          </a:p>
        </p:txBody>
      </p:sp>
      <p:sp>
        <p:nvSpPr>
          <p:cNvPr id="41987" name="Rectangle 3"/>
          <p:cNvSpPr>
            <a:spLocks noChangeArrowheads="1"/>
          </p:cNvSpPr>
          <p:nvPr/>
        </p:nvSpPr>
        <p:spPr bwMode="auto">
          <a:xfrm>
            <a:off x="755650" y="404813"/>
            <a:ext cx="7993063" cy="1079500"/>
          </a:xfrm>
          <a:prstGeom prst="rect">
            <a:avLst/>
          </a:prstGeom>
          <a:noFill/>
          <a:ln w="9525">
            <a:noFill/>
            <a:miter lim="800000"/>
            <a:headEnd/>
            <a:tailEnd/>
          </a:ln>
        </p:spPr>
        <p:txBody>
          <a:bodyPr/>
          <a:lstStyle/>
          <a:p>
            <a:pPr marL="342900" indent="-342900" algn="ctr">
              <a:spcBef>
                <a:spcPct val="20000"/>
              </a:spcBef>
            </a:pPr>
            <a:r>
              <a:rPr lang="fr-FR" b="1">
                <a:solidFill>
                  <a:srgbClr val="003399"/>
                </a:solidFill>
              </a:rPr>
              <a:t>Rapport financier:</a:t>
            </a:r>
            <a:endParaRPr lang="fr-FR" sz="2400" b="1">
              <a:solidFill>
                <a:srgbClr val="003399"/>
              </a:solidFill>
            </a:endParaRPr>
          </a:p>
        </p:txBody>
      </p:sp>
      <p:pic>
        <p:nvPicPr>
          <p:cNvPr id="41988" name="Picture 1" descr="apel-logo"/>
          <p:cNvPicPr>
            <a:picLocks noChangeAspect="1" noChangeArrowheads="1"/>
          </p:cNvPicPr>
          <p:nvPr/>
        </p:nvPicPr>
        <p:blipFill>
          <a:blip r:embed="rId2" cstate="print"/>
          <a:srcRect/>
          <a:stretch>
            <a:fillRect/>
          </a:stretch>
        </p:blipFill>
        <p:spPr bwMode="auto">
          <a:xfrm>
            <a:off x="0" y="0"/>
            <a:ext cx="2095500" cy="1428750"/>
          </a:xfrm>
          <a:prstGeom prst="rect">
            <a:avLst/>
          </a:prstGeom>
          <a:noFill/>
          <a:ln w="9525">
            <a:noFill/>
            <a:miter lim="800000"/>
            <a:headEnd/>
            <a:tailEnd/>
          </a:ln>
        </p:spPr>
      </p:pic>
      <p:sp>
        <p:nvSpPr>
          <p:cNvPr id="41991" name="Rectangle 3"/>
          <p:cNvSpPr>
            <a:spLocks noChangeArrowheads="1"/>
          </p:cNvSpPr>
          <p:nvPr/>
        </p:nvSpPr>
        <p:spPr bwMode="auto">
          <a:xfrm>
            <a:off x="827088" y="1700213"/>
            <a:ext cx="7772400" cy="1981200"/>
          </a:xfrm>
          <a:prstGeom prst="rect">
            <a:avLst/>
          </a:prstGeom>
          <a:noFill/>
          <a:ln w="9525">
            <a:noFill/>
            <a:miter lim="800000"/>
            <a:headEnd/>
            <a:tailEnd/>
          </a:ln>
        </p:spPr>
        <p:txBody>
          <a:bodyPr/>
          <a:lstStyle/>
          <a:p>
            <a:pPr marL="342900" indent="-342900" algn="ctr">
              <a:lnSpc>
                <a:spcPct val="90000"/>
              </a:lnSpc>
              <a:spcBef>
                <a:spcPct val="20000"/>
              </a:spcBef>
              <a:buFontTx/>
              <a:buChar char="•"/>
            </a:pPr>
            <a:r>
              <a:rPr lang="fr-FR" sz="1600" b="1" dirty="0">
                <a:solidFill>
                  <a:srgbClr val="003399"/>
                </a:solidFill>
              </a:rPr>
              <a:t>L’intervention d’un conteur pour  : </a:t>
            </a:r>
          </a:p>
          <a:p>
            <a:pPr marL="342900" indent="-342900" algn="ctr">
              <a:lnSpc>
                <a:spcPct val="90000"/>
              </a:lnSpc>
              <a:spcBef>
                <a:spcPct val="20000"/>
              </a:spcBef>
              <a:buFontTx/>
              <a:buChar char="•"/>
            </a:pPr>
            <a:r>
              <a:rPr lang="fr-FR" sz="1600" b="1" dirty="0">
                <a:solidFill>
                  <a:srgbClr val="003399"/>
                </a:solidFill>
              </a:rPr>
              <a:t>Le voyage à Londres pour: </a:t>
            </a:r>
          </a:p>
          <a:p>
            <a:pPr marL="342900" indent="-342900" algn="ctr">
              <a:lnSpc>
                <a:spcPct val="90000"/>
              </a:lnSpc>
              <a:spcBef>
                <a:spcPct val="20000"/>
              </a:spcBef>
              <a:buFontTx/>
              <a:buChar char="•"/>
            </a:pPr>
            <a:r>
              <a:rPr lang="fr-FR" sz="1600" b="1" dirty="0">
                <a:solidFill>
                  <a:srgbClr val="003399"/>
                </a:solidFill>
              </a:rPr>
              <a:t>La sortie à la cité des sciences pour : </a:t>
            </a:r>
          </a:p>
          <a:p>
            <a:pPr marL="342900" indent="-342900" algn="ctr">
              <a:lnSpc>
                <a:spcPct val="90000"/>
              </a:lnSpc>
              <a:spcBef>
                <a:spcPct val="20000"/>
              </a:spcBef>
              <a:buFontTx/>
              <a:buChar char="•"/>
            </a:pPr>
            <a:r>
              <a:rPr lang="fr-FR" sz="1600" b="1" dirty="0">
                <a:solidFill>
                  <a:srgbClr val="003399"/>
                </a:solidFill>
              </a:rPr>
              <a:t>Le voyage à Trèves pour: </a:t>
            </a:r>
          </a:p>
          <a:p>
            <a:pPr marL="342900" indent="-342900" algn="ctr">
              <a:lnSpc>
                <a:spcPct val="90000"/>
              </a:lnSpc>
              <a:spcBef>
                <a:spcPct val="20000"/>
              </a:spcBef>
              <a:buFontTx/>
              <a:buChar char="•"/>
            </a:pPr>
            <a:r>
              <a:rPr lang="fr-FR" sz="1600" b="1" dirty="0">
                <a:solidFill>
                  <a:srgbClr val="003399"/>
                </a:solidFill>
              </a:rPr>
              <a:t>La Kermesse pour : </a:t>
            </a:r>
          </a:p>
          <a:p>
            <a:pPr marL="342900" indent="-342900" algn="ctr">
              <a:lnSpc>
                <a:spcPct val="90000"/>
              </a:lnSpc>
              <a:spcBef>
                <a:spcPct val="20000"/>
              </a:spcBef>
              <a:buFontTx/>
              <a:buChar char="•"/>
            </a:pPr>
            <a:r>
              <a:rPr lang="fr-FR" sz="1600" b="1" dirty="0">
                <a:solidFill>
                  <a:srgbClr val="003399"/>
                </a:solidFill>
              </a:rPr>
              <a:t>Achats de livres pour : </a:t>
            </a:r>
          </a:p>
          <a:p>
            <a:pPr marL="342900" indent="-342900" algn="ctr">
              <a:lnSpc>
                <a:spcPct val="90000"/>
              </a:lnSpc>
              <a:spcBef>
                <a:spcPct val="20000"/>
              </a:spcBef>
              <a:buFontTx/>
              <a:buChar char="•"/>
            </a:pPr>
            <a:r>
              <a:rPr lang="fr-FR" sz="1600" b="1" dirty="0">
                <a:solidFill>
                  <a:srgbClr val="003399"/>
                </a:solidFill>
              </a:rPr>
              <a:t>La sortie « Trappes de </a:t>
            </a:r>
            <a:r>
              <a:rPr lang="fr-FR" sz="1600" b="1" dirty="0" err="1">
                <a:solidFill>
                  <a:srgbClr val="003399"/>
                </a:solidFill>
              </a:rPr>
              <a:t>Soligny</a:t>
            </a:r>
            <a:r>
              <a:rPr lang="fr-FR" sz="1600" b="1" dirty="0">
                <a:solidFill>
                  <a:srgbClr val="003399"/>
                </a:solidFill>
              </a:rPr>
              <a:t> » pour :</a:t>
            </a:r>
          </a:p>
          <a:p>
            <a:pPr marL="342900" indent="-342900" algn="ctr">
              <a:lnSpc>
                <a:spcPct val="90000"/>
              </a:lnSpc>
              <a:spcBef>
                <a:spcPct val="20000"/>
              </a:spcBef>
              <a:buFontTx/>
              <a:buChar char="•"/>
            </a:pPr>
            <a:r>
              <a:rPr lang="fr-FR" sz="1600" b="1" dirty="0">
                <a:solidFill>
                  <a:srgbClr val="003399"/>
                </a:solidFill>
              </a:rPr>
              <a:t>Le petit déjeuner offert pour la 1° Réunion parents-professeurs :</a:t>
            </a:r>
          </a:p>
          <a:p>
            <a:pPr marL="342900" indent="-342900" algn="ctr">
              <a:lnSpc>
                <a:spcPct val="90000"/>
              </a:lnSpc>
              <a:spcBef>
                <a:spcPct val="20000"/>
              </a:spcBef>
            </a:pPr>
            <a:endParaRPr lang="fr-FR" sz="3600" b="1" dirty="0">
              <a:solidFill>
                <a:srgbClr val="003399"/>
              </a:solidFill>
            </a:endParaRPr>
          </a:p>
        </p:txBody>
      </p:sp>
      <p:pic>
        <p:nvPicPr>
          <p:cNvPr id="41992" name="Picture 1" descr="apel-logo"/>
          <p:cNvPicPr>
            <a:picLocks noChangeAspect="1" noChangeArrowheads="1"/>
          </p:cNvPicPr>
          <p:nvPr/>
        </p:nvPicPr>
        <p:blipFill>
          <a:blip r:embed="rId2" cstate="print"/>
          <a:srcRect/>
          <a:stretch>
            <a:fillRect/>
          </a:stretch>
        </p:blipFill>
        <p:spPr bwMode="auto">
          <a:xfrm>
            <a:off x="7048500" y="5429250"/>
            <a:ext cx="2095500" cy="1428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609600"/>
            <a:ext cx="8062664" cy="1379240"/>
          </a:xfrm>
        </p:spPr>
        <p:txBody>
          <a:bodyPr/>
          <a:lstStyle/>
          <a:p>
            <a:pPr marL="342900" indent="-342900">
              <a:lnSpc>
                <a:spcPct val="90000"/>
              </a:lnSpc>
              <a:spcBef>
                <a:spcPct val="20000"/>
              </a:spcBef>
              <a:buFontTx/>
              <a:buChar char="•"/>
            </a:pPr>
            <a:r>
              <a:rPr lang="fr-FR" sz="2400" b="1" kern="1200" dirty="0" smtClean="0">
                <a:solidFill>
                  <a:srgbClr val="003399"/>
                </a:solidFill>
                <a:latin typeface="Arial" charset="0"/>
                <a:ea typeface="+mn-ea"/>
                <a:cs typeface="+mn-cs"/>
              </a:rPr>
              <a:t>Cotisation Appel </a:t>
            </a:r>
            <a:br>
              <a:rPr lang="fr-FR" sz="2400" b="1" kern="1200" dirty="0" smtClean="0">
                <a:solidFill>
                  <a:srgbClr val="003399"/>
                </a:solidFill>
                <a:latin typeface="Arial" charset="0"/>
                <a:ea typeface="+mn-ea"/>
                <a:cs typeface="+mn-cs"/>
              </a:rPr>
            </a:br>
            <a:r>
              <a:rPr lang="fr-FR" sz="2400" b="1" kern="1200" dirty="0" smtClean="0">
                <a:solidFill>
                  <a:srgbClr val="003399"/>
                </a:solidFill>
                <a:latin typeface="Arial" charset="0"/>
                <a:ea typeface="+mn-ea"/>
                <a:cs typeface="+mn-cs"/>
              </a:rPr>
              <a:t>Elle est de 23,45 € par </a:t>
            </a:r>
            <a:r>
              <a:rPr lang="fr-FR" sz="2400" b="1" kern="1200" dirty="0" smtClean="0">
                <a:solidFill>
                  <a:srgbClr val="003399"/>
                </a:solidFill>
                <a:latin typeface="Arial" charset="0"/>
                <a:ea typeface="+mn-ea"/>
                <a:cs typeface="+mn-cs"/>
              </a:rPr>
              <a:t>dans </a:t>
            </a:r>
            <a:r>
              <a:rPr lang="fr-FR" sz="2400" b="1" kern="1200" dirty="0" smtClean="0">
                <a:solidFill>
                  <a:srgbClr val="003399"/>
                </a:solidFill>
                <a:latin typeface="Arial" charset="0"/>
                <a:ea typeface="+mn-ea"/>
                <a:cs typeface="+mn-cs"/>
              </a:rPr>
              <a:t>l’école. </a:t>
            </a:r>
            <a:br>
              <a:rPr lang="fr-FR" sz="2400" b="1" kern="1200" dirty="0" smtClean="0">
                <a:solidFill>
                  <a:srgbClr val="003399"/>
                </a:solidFill>
                <a:latin typeface="Arial" charset="0"/>
                <a:ea typeface="+mn-ea"/>
                <a:cs typeface="+mn-cs"/>
              </a:rPr>
            </a:br>
            <a:r>
              <a:rPr lang="fr-FR" sz="2400" b="1" kern="1200" dirty="0" smtClean="0">
                <a:solidFill>
                  <a:srgbClr val="003399"/>
                </a:solidFill>
                <a:latin typeface="Arial" charset="0"/>
                <a:ea typeface="+mn-ea"/>
                <a:cs typeface="+mn-cs"/>
              </a:rPr>
              <a:t>         an </a:t>
            </a:r>
            <a:r>
              <a:rPr lang="fr-FR" sz="2400" b="1" kern="1200" dirty="0" smtClean="0">
                <a:solidFill>
                  <a:srgbClr val="003399"/>
                </a:solidFill>
                <a:latin typeface="Arial" charset="0"/>
                <a:ea typeface="+mn-ea"/>
                <a:cs typeface="+mn-cs"/>
              </a:rPr>
              <a:t>par famille quelque soit le nombre d’enfants scolarisés </a:t>
            </a:r>
            <a:r>
              <a:rPr lang="fr-FR" sz="2400" b="1" kern="1200" dirty="0" smtClean="0">
                <a:solidFill>
                  <a:srgbClr val="003399"/>
                </a:solidFill>
                <a:latin typeface="Arial" charset="0"/>
                <a:ea typeface="+mn-ea"/>
                <a:cs typeface="+mn-cs"/>
              </a:rPr>
              <a:t> </a:t>
            </a:r>
            <a:endParaRPr lang="fr-FR" sz="2400" b="1" kern="1200" dirty="0">
              <a:solidFill>
                <a:srgbClr val="003399"/>
              </a:solidFill>
              <a:latin typeface="Arial" charset="0"/>
              <a:ea typeface="+mn-ea"/>
              <a:cs typeface="+mn-cs"/>
            </a:endParaRPr>
          </a:p>
        </p:txBody>
      </p:sp>
      <p:sp>
        <p:nvSpPr>
          <p:cNvPr id="3" name="Espace réservé du contenu 2"/>
          <p:cNvSpPr>
            <a:spLocks noGrp="1"/>
          </p:cNvSpPr>
          <p:nvPr>
            <p:ph sz="half" idx="1"/>
          </p:nvPr>
        </p:nvSpPr>
        <p:spPr>
          <a:xfrm>
            <a:off x="685800" y="1988840"/>
            <a:ext cx="7772400" cy="2592288"/>
          </a:xfrm>
        </p:spPr>
        <p:txBody>
          <a:bodyPr/>
          <a:lstStyle/>
          <a:p>
            <a:r>
              <a:rPr lang="fr-FR" sz="1600" b="1" kern="1200" dirty="0" smtClean="0">
                <a:solidFill>
                  <a:srgbClr val="003399"/>
                </a:solidFill>
                <a:latin typeface="Arial" charset="0"/>
              </a:rPr>
              <a:t>Elle est de 23,45 € par an par famille quelque soit le nombre d’enfants scolarisés dans l’école. </a:t>
            </a:r>
          </a:p>
          <a:p>
            <a:r>
              <a:rPr lang="fr-FR" sz="1600" b="1" kern="1200" dirty="0" smtClean="0">
                <a:solidFill>
                  <a:srgbClr val="003399"/>
                </a:solidFill>
                <a:latin typeface="Arial" charset="0"/>
              </a:rPr>
              <a:t>Décomposition :</a:t>
            </a:r>
          </a:p>
          <a:p>
            <a:pPr lvl="1"/>
            <a:r>
              <a:rPr lang="fr-FR" sz="1600" b="1" kern="1200" dirty="0" smtClean="0">
                <a:solidFill>
                  <a:srgbClr val="003399"/>
                </a:solidFill>
                <a:latin typeface="Arial" charset="0"/>
                <a:ea typeface="+mn-ea"/>
                <a:cs typeface="+mn-cs"/>
              </a:rPr>
              <a:t>4,8€ pour l’abonnement au journal « Familles et Educations »</a:t>
            </a:r>
          </a:p>
          <a:p>
            <a:pPr lvl="1"/>
            <a:r>
              <a:rPr lang="fr-FR" sz="1600" b="1" kern="1200" dirty="0" smtClean="0">
                <a:solidFill>
                  <a:srgbClr val="003399"/>
                </a:solidFill>
                <a:latin typeface="Arial" charset="0"/>
                <a:ea typeface="+mn-ea"/>
                <a:cs typeface="+mn-cs"/>
              </a:rPr>
              <a:t>3 € pour l’APEL National</a:t>
            </a:r>
          </a:p>
          <a:p>
            <a:pPr lvl="1"/>
            <a:r>
              <a:rPr lang="fr-FR" sz="1600" b="1" kern="1200" dirty="0" smtClean="0">
                <a:solidFill>
                  <a:srgbClr val="003399"/>
                </a:solidFill>
                <a:latin typeface="Arial" charset="0"/>
                <a:ea typeface="+mn-ea"/>
                <a:cs typeface="+mn-cs"/>
              </a:rPr>
              <a:t>4.60 € pour l’Académie</a:t>
            </a:r>
          </a:p>
          <a:p>
            <a:pPr lvl="1"/>
            <a:r>
              <a:rPr lang="fr-FR" sz="1600" b="1" kern="1200" dirty="0" smtClean="0">
                <a:solidFill>
                  <a:srgbClr val="003399"/>
                </a:solidFill>
                <a:latin typeface="Arial" charset="0"/>
                <a:ea typeface="+mn-ea"/>
                <a:cs typeface="+mn-cs"/>
              </a:rPr>
              <a:t>2.80 € pour le département</a:t>
            </a:r>
          </a:p>
          <a:p>
            <a:pPr lvl="1"/>
            <a:r>
              <a:rPr lang="fr-FR" sz="1600" b="1" kern="1200" dirty="0" smtClean="0">
                <a:solidFill>
                  <a:srgbClr val="003399"/>
                </a:solidFill>
                <a:latin typeface="Arial" charset="0"/>
                <a:ea typeface="+mn-ea"/>
                <a:cs typeface="+mn-cs"/>
              </a:rPr>
              <a:t>Et 8,25€ pour l’</a:t>
            </a:r>
            <a:r>
              <a:rPr lang="fr-FR" sz="1600" b="1" kern="1200" dirty="0" err="1" smtClean="0">
                <a:solidFill>
                  <a:srgbClr val="003399"/>
                </a:solidFill>
                <a:latin typeface="Arial" charset="0"/>
                <a:ea typeface="+mn-ea"/>
                <a:cs typeface="+mn-cs"/>
              </a:rPr>
              <a:t>Apel</a:t>
            </a:r>
            <a:r>
              <a:rPr lang="fr-FR" sz="1600" b="1" kern="1200" dirty="0" smtClean="0">
                <a:solidFill>
                  <a:srgbClr val="003399"/>
                </a:solidFill>
                <a:latin typeface="Arial" charset="0"/>
                <a:ea typeface="+mn-ea"/>
                <a:cs typeface="+mn-cs"/>
              </a:rPr>
              <a:t> St André de Choisy</a:t>
            </a:r>
          </a:p>
          <a:p>
            <a:pPr lvl="1"/>
            <a:endParaRPr lang="fr-FR" sz="2000" dirty="0" smtClean="0"/>
          </a:p>
          <a:p>
            <a:pPr lvl="1"/>
            <a:endParaRPr lang="fr-FR" dirty="0"/>
          </a:p>
        </p:txBody>
      </p:sp>
      <p:sp>
        <p:nvSpPr>
          <p:cNvPr id="4" name="Espace réservé du texte 3"/>
          <p:cNvSpPr>
            <a:spLocks noGrp="1"/>
          </p:cNvSpPr>
          <p:nvPr>
            <p:ph type="body" sz="half" idx="2"/>
          </p:nvPr>
        </p:nvSpPr>
        <p:spPr>
          <a:xfrm>
            <a:off x="755576" y="4725144"/>
            <a:ext cx="7772400" cy="1512168"/>
          </a:xfrm>
        </p:spPr>
        <p:txBody>
          <a:bodyPr/>
          <a:lstStyle/>
          <a:p>
            <a:r>
              <a:rPr lang="fr-FR" sz="2400" b="1" kern="1200" dirty="0" smtClean="0">
                <a:solidFill>
                  <a:srgbClr val="003399"/>
                </a:solidFill>
                <a:latin typeface="Arial" charset="0"/>
              </a:rPr>
              <a:t>Nous aimerions passé cette cotisation de 8,25 à 9,50 doit 1,25€ de plus …. </a:t>
            </a:r>
          </a:p>
        </p:txBody>
      </p:sp>
      <p:pic>
        <p:nvPicPr>
          <p:cNvPr id="5" name="Picture 1" descr="apel-logo"/>
          <p:cNvPicPr>
            <a:picLocks noChangeAspect="1" noChangeArrowheads="1"/>
          </p:cNvPicPr>
          <p:nvPr/>
        </p:nvPicPr>
        <p:blipFill>
          <a:blip r:embed="rId2" cstate="print"/>
          <a:srcRect/>
          <a:stretch>
            <a:fillRect/>
          </a:stretch>
        </p:blipFill>
        <p:spPr bwMode="auto">
          <a:xfrm>
            <a:off x="0" y="0"/>
            <a:ext cx="2095500" cy="1428750"/>
          </a:xfrm>
          <a:prstGeom prst="rect">
            <a:avLst/>
          </a:prstGeom>
          <a:noFill/>
          <a:ln w="9525">
            <a:noFill/>
            <a:miter lim="800000"/>
            <a:headEnd/>
            <a:tailEnd/>
          </a:ln>
        </p:spPr>
      </p:pic>
      <p:pic>
        <p:nvPicPr>
          <p:cNvPr id="6" name="Picture 1" descr="apel-logo"/>
          <p:cNvPicPr>
            <a:picLocks noChangeAspect="1" noChangeArrowheads="1"/>
          </p:cNvPicPr>
          <p:nvPr/>
        </p:nvPicPr>
        <p:blipFill>
          <a:blip r:embed="rId2" cstate="print"/>
          <a:srcRect/>
          <a:stretch>
            <a:fillRect/>
          </a:stretch>
        </p:blipFill>
        <p:spPr bwMode="auto">
          <a:xfrm>
            <a:off x="7048500" y="5429250"/>
            <a:ext cx="2095500" cy="1428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01" name="Text Box 13"/>
          <p:cNvSpPr txBox="1">
            <a:spLocks noChangeArrowheads="1"/>
          </p:cNvSpPr>
          <p:nvPr/>
        </p:nvSpPr>
        <p:spPr bwMode="auto">
          <a:xfrm>
            <a:off x="1066800" y="1905000"/>
            <a:ext cx="6172200" cy="762000"/>
          </a:xfrm>
          <a:prstGeom prst="rect">
            <a:avLst/>
          </a:prstGeom>
          <a:noFill/>
          <a:ln w="9525">
            <a:noFill/>
            <a:miter lim="800000"/>
            <a:headEnd/>
            <a:tailEnd/>
          </a:ln>
        </p:spPr>
        <p:txBody>
          <a:bodyPr>
            <a:spAutoFit/>
          </a:bodyPr>
          <a:lstStyle/>
          <a:p>
            <a:pPr>
              <a:spcBef>
                <a:spcPct val="50000"/>
              </a:spcBef>
            </a:pPr>
            <a:r>
              <a:rPr lang="fr-FR" b="1">
                <a:solidFill>
                  <a:srgbClr val="003399"/>
                </a:solidFill>
              </a:rPr>
              <a:t>A 	Association</a:t>
            </a:r>
          </a:p>
        </p:txBody>
      </p:sp>
      <p:sp>
        <p:nvSpPr>
          <p:cNvPr id="12302" name="Text Box 14"/>
          <p:cNvSpPr txBox="1">
            <a:spLocks noChangeArrowheads="1"/>
          </p:cNvSpPr>
          <p:nvPr/>
        </p:nvSpPr>
        <p:spPr bwMode="auto">
          <a:xfrm>
            <a:off x="1066800" y="2819400"/>
            <a:ext cx="7543800" cy="762000"/>
          </a:xfrm>
          <a:prstGeom prst="rect">
            <a:avLst/>
          </a:prstGeom>
          <a:noFill/>
          <a:ln w="9525">
            <a:noFill/>
            <a:miter lim="800000"/>
            <a:headEnd/>
            <a:tailEnd/>
          </a:ln>
        </p:spPr>
        <p:txBody>
          <a:bodyPr>
            <a:spAutoFit/>
          </a:bodyPr>
          <a:lstStyle/>
          <a:p>
            <a:pPr>
              <a:spcBef>
                <a:spcPct val="50000"/>
              </a:spcBef>
            </a:pPr>
            <a:r>
              <a:rPr lang="fr-FR" b="1">
                <a:solidFill>
                  <a:srgbClr val="003399"/>
                </a:solidFill>
              </a:rPr>
              <a:t>P	de Parents d’élèves</a:t>
            </a:r>
          </a:p>
        </p:txBody>
      </p:sp>
      <p:sp>
        <p:nvSpPr>
          <p:cNvPr id="12303" name="Text Box 15"/>
          <p:cNvSpPr txBox="1">
            <a:spLocks noChangeArrowheads="1"/>
          </p:cNvSpPr>
          <p:nvPr/>
        </p:nvSpPr>
        <p:spPr bwMode="auto">
          <a:xfrm>
            <a:off x="1066800" y="3733800"/>
            <a:ext cx="6172200" cy="762000"/>
          </a:xfrm>
          <a:prstGeom prst="rect">
            <a:avLst/>
          </a:prstGeom>
          <a:noFill/>
          <a:ln w="9525">
            <a:noFill/>
            <a:miter lim="800000"/>
            <a:headEnd/>
            <a:tailEnd/>
          </a:ln>
        </p:spPr>
        <p:txBody>
          <a:bodyPr>
            <a:spAutoFit/>
          </a:bodyPr>
          <a:lstStyle/>
          <a:p>
            <a:pPr>
              <a:spcBef>
                <a:spcPct val="50000"/>
              </a:spcBef>
            </a:pPr>
            <a:r>
              <a:rPr lang="fr-FR" b="1">
                <a:solidFill>
                  <a:srgbClr val="003399"/>
                </a:solidFill>
              </a:rPr>
              <a:t>E 	de l’Enseignement</a:t>
            </a:r>
          </a:p>
        </p:txBody>
      </p:sp>
      <p:sp>
        <p:nvSpPr>
          <p:cNvPr id="12304" name="Text Box 16"/>
          <p:cNvSpPr txBox="1">
            <a:spLocks noChangeArrowheads="1"/>
          </p:cNvSpPr>
          <p:nvPr/>
        </p:nvSpPr>
        <p:spPr bwMode="auto">
          <a:xfrm>
            <a:off x="1143000" y="4724400"/>
            <a:ext cx="6172200" cy="762000"/>
          </a:xfrm>
          <a:prstGeom prst="rect">
            <a:avLst/>
          </a:prstGeom>
          <a:noFill/>
          <a:ln w="9525">
            <a:noFill/>
            <a:miter lim="800000"/>
            <a:headEnd/>
            <a:tailEnd/>
          </a:ln>
        </p:spPr>
        <p:txBody>
          <a:bodyPr>
            <a:spAutoFit/>
          </a:bodyPr>
          <a:lstStyle/>
          <a:p>
            <a:pPr>
              <a:spcBef>
                <a:spcPct val="50000"/>
              </a:spcBef>
            </a:pPr>
            <a:r>
              <a:rPr lang="fr-FR" b="1">
                <a:solidFill>
                  <a:srgbClr val="003399"/>
                </a:solidFill>
              </a:rPr>
              <a:t>L 	Libre</a:t>
            </a:r>
          </a:p>
        </p:txBody>
      </p:sp>
      <p:pic>
        <p:nvPicPr>
          <p:cNvPr id="16389" name="Picture 1" descr="apel-logo"/>
          <p:cNvPicPr>
            <a:picLocks noChangeAspect="1" noChangeArrowheads="1"/>
          </p:cNvPicPr>
          <p:nvPr/>
        </p:nvPicPr>
        <p:blipFill>
          <a:blip r:embed="rId2" cstate="print"/>
          <a:srcRect/>
          <a:stretch>
            <a:fillRect/>
          </a:stretch>
        </p:blipFill>
        <p:spPr bwMode="auto">
          <a:xfrm>
            <a:off x="0" y="0"/>
            <a:ext cx="2095500" cy="1428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301"/>
                                        </p:tgtEl>
                                        <p:attrNameLst>
                                          <p:attrName>style.visibility</p:attrName>
                                        </p:attrNameLst>
                                      </p:cBhvr>
                                      <p:to>
                                        <p:strVal val="visible"/>
                                      </p:to>
                                    </p:set>
                                    <p:animEffect transition="in" filter="blinds(horizontal)">
                                      <p:cBhvr>
                                        <p:cTn id="7" dur="500"/>
                                        <p:tgtEl>
                                          <p:spTgt spid="1230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302"/>
                                        </p:tgtEl>
                                        <p:attrNameLst>
                                          <p:attrName>style.visibility</p:attrName>
                                        </p:attrNameLst>
                                      </p:cBhvr>
                                      <p:to>
                                        <p:strVal val="visible"/>
                                      </p:to>
                                    </p:set>
                                    <p:animEffect transition="in" filter="blinds(horizontal)">
                                      <p:cBhvr>
                                        <p:cTn id="12" dur="500"/>
                                        <p:tgtEl>
                                          <p:spTgt spid="1230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2303"/>
                                        </p:tgtEl>
                                        <p:attrNameLst>
                                          <p:attrName>style.visibility</p:attrName>
                                        </p:attrNameLst>
                                      </p:cBhvr>
                                      <p:to>
                                        <p:strVal val="visible"/>
                                      </p:to>
                                    </p:set>
                                    <p:animEffect transition="in" filter="blinds(horizontal)">
                                      <p:cBhvr>
                                        <p:cTn id="17" dur="500"/>
                                        <p:tgtEl>
                                          <p:spTgt spid="1230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2304"/>
                                        </p:tgtEl>
                                        <p:attrNameLst>
                                          <p:attrName>style.visibility</p:attrName>
                                        </p:attrNameLst>
                                      </p:cBhvr>
                                      <p:to>
                                        <p:strVal val="visible"/>
                                      </p:to>
                                    </p:set>
                                    <p:animEffect transition="in" filter="blinds(horizontal)">
                                      <p:cBhvr>
                                        <p:cTn id="22" dur="500"/>
                                        <p:tgtEl>
                                          <p:spTgt spid="123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01" grpId="0"/>
      <p:bldP spid="12302" grpId="0"/>
      <p:bldP spid="12303" grpId="0"/>
      <p:bldP spid="1230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3"/>
          <p:cNvSpPr>
            <a:spLocks noGrp="1" noChangeArrowheads="1"/>
          </p:cNvSpPr>
          <p:nvPr>
            <p:ph type="body" idx="1"/>
          </p:nvPr>
        </p:nvSpPr>
        <p:spPr>
          <a:xfrm>
            <a:off x="611188" y="765175"/>
            <a:ext cx="7993062" cy="5543550"/>
          </a:xfrm>
        </p:spPr>
        <p:txBody>
          <a:bodyPr/>
          <a:lstStyle/>
          <a:p>
            <a:pPr algn="ctr" eaLnBrk="1" hangingPunct="1">
              <a:buFontTx/>
              <a:buNone/>
            </a:pPr>
            <a:r>
              <a:rPr lang="fr-FR" sz="4400" b="1" dirty="0" smtClean="0">
                <a:solidFill>
                  <a:srgbClr val="003399"/>
                </a:solidFill>
                <a:latin typeface="Arial" charset="0"/>
              </a:rPr>
              <a:t>L’année Prochaine, nous aimerions:</a:t>
            </a:r>
          </a:p>
          <a:p>
            <a:pPr algn="ctr" eaLnBrk="1" hangingPunct="1">
              <a:buFontTx/>
              <a:buNone/>
            </a:pPr>
            <a:endParaRPr lang="fr-FR" sz="4400" b="1" dirty="0" smtClean="0">
              <a:solidFill>
                <a:srgbClr val="003399"/>
              </a:solidFill>
              <a:latin typeface="Arial" charset="0"/>
            </a:endParaRPr>
          </a:p>
          <a:p>
            <a:pPr algn="ctr" eaLnBrk="1" hangingPunct="1"/>
            <a:r>
              <a:rPr lang="fr-FR" b="1" dirty="0" smtClean="0">
                <a:solidFill>
                  <a:srgbClr val="003399"/>
                </a:solidFill>
                <a:latin typeface="Arial" charset="0"/>
              </a:rPr>
              <a:t>Organiser la boum des collégiens</a:t>
            </a:r>
          </a:p>
          <a:p>
            <a:pPr algn="ctr" eaLnBrk="1" hangingPunct="1"/>
            <a:r>
              <a:rPr lang="fr-FR" b="1" dirty="0" smtClean="0">
                <a:solidFill>
                  <a:srgbClr val="003399"/>
                </a:solidFill>
                <a:latin typeface="Arial" charset="0"/>
              </a:rPr>
              <a:t>Trouver de nouvelles idées</a:t>
            </a:r>
          </a:p>
          <a:p>
            <a:pPr algn="ctr" eaLnBrk="1" hangingPunct="1"/>
            <a:r>
              <a:rPr lang="fr-FR" b="1" smtClean="0">
                <a:solidFill>
                  <a:srgbClr val="003399"/>
                </a:solidFill>
                <a:latin typeface="Arial" charset="0"/>
              </a:rPr>
              <a:t>Formation </a:t>
            </a:r>
            <a:r>
              <a:rPr lang="fr-FR" b="1" smtClean="0">
                <a:solidFill>
                  <a:srgbClr val="003399"/>
                </a:solidFill>
                <a:latin typeface="Arial" charset="0"/>
              </a:rPr>
              <a:t>Croix-Rouge </a:t>
            </a:r>
            <a:r>
              <a:rPr lang="fr-FR" b="1" dirty="0" smtClean="0">
                <a:solidFill>
                  <a:srgbClr val="003399"/>
                </a:solidFill>
                <a:latin typeface="Arial" charset="0"/>
              </a:rPr>
              <a:t>1°secours</a:t>
            </a:r>
          </a:p>
          <a:p>
            <a:pPr algn="ctr" eaLnBrk="1" hangingPunct="1"/>
            <a:r>
              <a:rPr lang="fr-FR" b="1" dirty="0" smtClean="0">
                <a:solidFill>
                  <a:srgbClr val="003399"/>
                </a:solidFill>
                <a:latin typeface="Arial" charset="0"/>
              </a:rPr>
              <a:t>Ateliers vitraux </a:t>
            </a:r>
          </a:p>
          <a:p>
            <a:pPr algn="ctr" eaLnBrk="1" hangingPunct="1">
              <a:buFontTx/>
              <a:buNone/>
            </a:pPr>
            <a:endParaRPr lang="fr-FR" sz="3600" b="1" dirty="0" smtClean="0">
              <a:solidFill>
                <a:srgbClr val="003399"/>
              </a:solidFill>
              <a:latin typeface="Arial" charset="0"/>
            </a:endParaRPr>
          </a:p>
        </p:txBody>
      </p:sp>
      <p:pic>
        <p:nvPicPr>
          <p:cNvPr id="34819" name="Picture 1" descr="apel-logo"/>
          <p:cNvPicPr>
            <a:picLocks noChangeAspect="1" noChangeArrowheads="1"/>
          </p:cNvPicPr>
          <p:nvPr/>
        </p:nvPicPr>
        <p:blipFill>
          <a:blip r:embed="rId2" cstate="print"/>
          <a:srcRect/>
          <a:stretch>
            <a:fillRect/>
          </a:stretch>
        </p:blipFill>
        <p:spPr bwMode="auto">
          <a:xfrm>
            <a:off x="7048500" y="5429250"/>
            <a:ext cx="2095500" cy="1428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611188" y="549275"/>
            <a:ext cx="7848600" cy="1584325"/>
          </a:xfrm>
        </p:spPr>
        <p:txBody>
          <a:bodyPr/>
          <a:lstStyle/>
          <a:p>
            <a:pPr eaLnBrk="1" hangingPunct="1"/>
            <a:r>
              <a:rPr lang="fr-FR" b="1" smtClean="0">
                <a:solidFill>
                  <a:srgbClr val="003399"/>
                </a:solidFill>
                <a:latin typeface="Arial" charset="0"/>
              </a:rPr>
              <a:t>Réponse aux Questions</a:t>
            </a:r>
            <a:br>
              <a:rPr lang="fr-FR" b="1" smtClean="0">
                <a:solidFill>
                  <a:srgbClr val="003399"/>
                </a:solidFill>
                <a:latin typeface="Arial" charset="0"/>
              </a:rPr>
            </a:br>
            <a:r>
              <a:rPr lang="fr-FR" b="1" smtClean="0">
                <a:solidFill>
                  <a:srgbClr val="003399"/>
                </a:solidFill>
                <a:latin typeface="Arial" charset="0"/>
              </a:rPr>
              <a:t>Diverses:</a:t>
            </a:r>
          </a:p>
        </p:txBody>
      </p:sp>
      <p:sp>
        <p:nvSpPr>
          <p:cNvPr id="35843" name="Rectangle 2"/>
          <p:cNvSpPr>
            <a:spLocks noChangeArrowheads="1"/>
          </p:cNvSpPr>
          <p:nvPr/>
        </p:nvSpPr>
        <p:spPr bwMode="auto">
          <a:xfrm>
            <a:off x="900113" y="2924175"/>
            <a:ext cx="7848600" cy="3048000"/>
          </a:xfrm>
          <a:prstGeom prst="rect">
            <a:avLst/>
          </a:prstGeom>
          <a:noFill/>
          <a:ln w="9525">
            <a:noFill/>
            <a:miter lim="800000"/>
            <a:headEnd/>
            <a:tailEnd/>
          </a:ln>
        </p:spPr>
        <p:txBody>
          <a:bodyPr anchor="ctr"/>
          <a:lstStyle/>
          <a:p>
            <a:pPr algn="ctr">
              <a:buFontTx/>
              <a:buChar char="•"/>
            </a:pPr>
            <a:r>
              <a:rPr lang="fr-FR" sz="3600" b="1">
                <a:solidFill>
                  <a:srgbClr val="003399"/>
                </a:solidFill>
              </a:rPr>
              <a:t>Cantines</a:t>
            </a:r>
            <a:br>
              <a:rPr lang="fr-FR" sz="3600" b="1">
                <a:solidFill>
                  <a:srgbClr val="003399"/>
                </a:solidFill>
              </a:rPr>
            </a:br>
            <a:r>
              <a:rPr lang="fr-FR" sz="3600" b="1">
                <a:solidFill>
                  <a:srgbClr val="003399"/>
                </a:solidFill>
              </a:rPr>
              <a:t>Les entrées/sorties des enfants</a:t>
            </a:r>
            <a:br>
              <a:rPr lang="fr-FR" sz="3600" b="1">
                <a:solidFill>
                  <a:srgbClr val="003399"/>
                </a:solidFill>
              </a:rPr>
            </a:br>
            <a:r>
              <a:rPr lang="fr-FR" sz="3600" b="1">
                <a:solidFill>
                  <a:srgbClr val="003399"/>
                </a:solidFill>
              </a:rPr>
              <a:t>Liste scolaires pour les collégiens</a:t>
            </a:r>
            <a:br>
              <a:rPr lang="fr-FR" sz="3600" b="1">
                <a:solidFill>
                  <a:srgbClr val="003399"/>
                </a:solidFill>
              </a:rPr>
            </a:br>
            <a:r>
              <a:rPr lang="fr-FR" sz="3600" b="1">
                <a:solidFill>
                  <a:srgbClr val="003399"/>
                </a:solidFill>
              </a:rPr>
              <a:t>Aide sur l’utilisation des logiciels fournit en classe</a:t>
            </a:r>
            <a:br>
              <a:rPr lang="fr-FR" sz="3600" b="1">
                <a:solidFill>
                  <a:srgbClr val="003399"/>
                </a:solidFill>
              </a:rPr>
            </a:br>
            <a:r>
              <a:rPr lang="fr-FR" sz="3600" b="1">
                <a:solidFill>
                  <a:srgbClr val="003399"/>
                </a:solidFill>
              </a:rPr>
              <a:t>Heures de soutien pour les 1°-Terminales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a:xfrm>
            <a:off x="684213" y="476250"/>
            <a:ext cx="7848600" cy="5472113"/>
          </a:xfrm>
        </p:spPr>
        <p:txBody>
          <a:bodyPr/>
          <a:lstStyle/>
          <a:p>
            <a:pPr eaLnBrk="1" hangingPunct="1"/>
            <a:r>
              <a:rPr lang="fr-FR" b="1" smtClean="0">
                <a:solidFill>
                  <a:srgbClr val="003399"/>
                </a:solidFill>
                <a:latin typeface="Arial" charset="0"/>
              </a:rPr>
              <a:t/>
            </a:r>
            <a:br>
              <a:rPr lang="fr-FR" b="1" smtClean="0">
                <a:solidFill>
                  <a:srgbClr val="003399"/>
                </a:solidFill>
                <a:latin typeface="Arial" charset="0"/>
              </a:rPr>
            </a:br>
            <a:r>
              <a:rPr lang="fr-FR" sz="2000" b="1" smtClean="0">
                <a:solidFill>
                  <a:srgbClr val="003399"/>
                </a:solidFill>
                <a:latin typeface="Arial" charset="0"/>
              </a:rPr>
              <a:t>Pour conclure cette assemblée , nous avons bien conscience que tous les parents n’ont pas ni le temps ni l’occasion ni même l’envie d’aider tout au long de l’année, MAIS, s’il vous plait soyez avec nous pour la boum des collégiens, la kermesse par exemple qui nous demande beaucoup de travail et dont les bénéfices sont entièrement réservés à l’école.</a:t>
            </a:r>
            <a:br>
              <a:rPr lang="fr-FR" sz="2000" b="1" smtClean="0">
                <a:solidFill>
                  <a:srgbClr val="003399"/>
                </a:solidFill>
                <a:latin typeface="Arial" charset="0"/>
              </a:rPr>
            </a:br>
            <a:r>
              <a:rPr lang="fr-FR" sz="2000" b="1" smtClean="0">
                <a:solidFill>
                  <a:srgbClr val="003399"/>
                </a:solidFill>
                <a:latin typeface="Arial" charset="0"/>
              </a:rPr>
              <a:t/>
            </a:r>
            <a:br>
              <a:rPr lang="fr-FR" sz="2000" b="1" smtClean="0">
                <a:solidFill>
                  <a:srgbClr val="003399"/>
                </a:solidFill>
                <a:latin typeface="Arial" charset="0"/>
              </a:rPr>
            </a:br>
            <a:r>
              <a:rPr lang="fr-FR" sz="2000" b="1" smtClean="0">
                <a:solidFill>
                  <a:srgbClr val="003399"/>
                </a:solidFill>
                <a:latin typeface="Arial" charset="0"/>
              </a:rPr>
              <a:t>Merci à tous</a:t>
            </a:r>
            <a:endParaRPr lang="fr-FR" sz="2000" b="1" smtClean="0"/>
          </a:p>
        </p:txBody>
      </p:sp>
      <p:pic>
        <p:nvPicPr>
          <p:cNvPr id="44035" name="Picture 1" descr="apel-logo"/>
          <p:cNvPicPr>
            <a:picLocks noChangeAspect="1" noChangeArrowheads="1"/>
          </p:cNvPicPr>
          <p:nvPr/>
        </p:nvPicPr>
        <p:blipFill>
          <a:blip r:embed="rId2" cstate="print"/>
          <a:srcRect/>
          <a:stretch>
            <a:fillRect/>
          </a:stretch>
        </p:blipFill>
        <p:spPr bwMode="auto">
          <a:xfrm>
            <a:off x="0" y="0"/>
            <a:ext cx="2095500" cy="1428750"/>
          </a:xfrm>
          <a:prstGeom prst="rect">
            <a:avLst/>
          </a:prstGeom>
          <a:noFill/>
          <a:ln w="9525">
            <a:noFill/>
            <a:miter lim="800000"/>
            <a:headEnd/>
            <a:tailEnd/>
          </a:ln>
        </p:spPr>
      </p:pic>
      <p:pic>
        <p:nvPicPr>
          <p:cNvPr id="44036" name="Picture 1" descr="apel-logo"/>
          <p:cNvPicPr>
            <a:picLocks noChangeAspect="1" noChangeArrowheads="1"/>
          </p:cNvPicPr>
          <p:nvPr/>
        </p:nvPicPr>
        <p:blipFill>
          <a:blip r:embed="rId2" cstate="print"/>
          <a:srcRect/>
          <a:stretch>
            <a:fillRect/>
          </a:stretch>
        </p:blipFill>
        <p:spPr bwMode="auto">
          <a:xfrm>
            <a:off x="7048500" y="5429250"/>
            <a:ext cx="2095500" cy="1428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4213" y="476250"/>
            <a:ext cx="7848600" cy="5472113"/>
          </a:xfrm>
        </p:spPr>
        <p:txBody>
          <a:bodyPr/>
          <a:lstStyle/>
          <a:p>
            <a:pPr eaLnBrk="1" hangingPunct="1"/>
            <a:r>
              <a:rPr lang="fr-FR" b="1" smtClean="0">
                <a:solidFill>
                  <a:srgbClr val="003399"/>
                </a:solidFill>
                <a:latin typeface="Arial" charset="0"/>
              </a:rPr>
              <a:t/>
            </a:r>
            <a:br>
              <a:rPr lang="fr-FR" b="1" smtClean="0">
                <a:solidFill>
                  <a:srgbClr val="003399"/>
                </a:solidFill>
                <a:latin typeface="Arial" charset="0"/>
              </a:rPr>
            </a:br>
            <a:r>
              <a:rPr lang="fr-FR" b="1" smtClean="0">
                <a:solidFill>
                  <a:srgbClr val="003399"/>
                </a:solidFill>
                <a:latin typeface="Arial" charset="0"/>
              </a:rPr>
              <a:t>Pour nous écrire par mail: </a:t>
            </a:r>
            <a:r>
              <a:rPr lang="fr-FR" b="1" smtClean="0">
                <a:solidFill>
                  <a:srgbClr val="FF0000"/>
                </a:solidFill>
                <a:latin typeface="Arial" charset="0"/>
              </a:rPr>
              <a:t>apelstandre@orange.fr</a:t>
            </a:r>
            <a:r>
              <a:rPr lang="fr-FR" b="1" smtClean="0">
                <a:solidFill>
                  <a:srgbClr val="003399"/>
                </a:solidFill>
                <a:latin typeface="Arial" charset="0"/>
              </a:rPr>
              <a:t/>
            </a:r>
            <a:br>
              <a:rPr lang="fr-FR" b="1" smtClean="0">
                <a:solidFill>
                  <a:srgbClr val="003399"/>
                </a:solidFill>
                <a:latin typeface="Arial" charset="0"/>
              </a:rPr>
            </a:br>
            <a:r>
              <a:rPr lang="fr-FR" b="1" smtClean="0">
                <a:solidFill>
                  <a:srgbClr val="003399"/>
                </a:solidFill>
                <a:latin typeface="Arial" charset="0"/>
              </a:rPr>
              <a:t>par courrier :  </a:t>
            </a:r>
            <a:br>
              <a:rPr lang="fr-FR" b="1" smtClean="0">
                <a:solidFill>
                  <a:srgbClr val="003399"/>
                </a:solidFill>
                <a:latin typeface="Arial" charset="0"/>
              </a:rPr>
            </a:br>
            <a:r>
              <a:rPr lang="fr-FR" b="1" smtClean="0">
                <a:solidFill>
                  <a:srgbClr val="003399"/>
                </a:solidFill>
                <a:latin typeface="Arial" charset="0"/>
              </a:rPr>
              <a:t>Apel St André </a:t>
            </a:r>
            <a:br>
              <a:rPr lang="fr-FR" b="1" smtClean="0">
                <a:solidFill>
                  <a:srgbClr val="003399"/>
                </a:solidFill>
                <a:latin typeface="Arial" charset="0"/>
              </a:rPr>
            </a:br>
            <a:r>
              <a:rPr lang="fr-FR" b="1" smtClean="0">
                <a:solidFill>
                  <a:srgbClr val="003399"/>
                </a:solidFill>
                <a:latin typeface="Arial" charset="0"/>
              </a:rPr>
              <a:t>12 avenue Léon Gourdault 94600 Choisy le roi</a:t>
            </a:r>
            <a:br>
              <a:rPr lang="fr-FR" b="1" smtClean="0">
                <a:solidFill>
                  <a:srgbClr val="003399"/>
                </a:solidFill>
                <a:latin typeface="Arial" charset="0"/>
              </a:rPr>
            </a:br>
            <a:r>
              <a:rPr lang="fr-FR" b="1" smtClean="0">
                <a:solidFill>
                  <a:srgbClr val="003399"/>
                </a:solidFill>
                <a:latin typeface="Arial" charset="0"/>
              </a:rPr>
              <a:t>Notre site : </a:t>
            </a:r>
            <a:r>
              <a:rPr lang="fr-FR" b="1" smtClean="0"/>
              <a:t>http://apel-ecole-st-andre.webnode.fr/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a:xfrm>
            <a:off x="684213" y="476250"/>
            <a:ext cx="7848600" cy="5472113"/>
          </a:xfrm>
        </p:spPr>
        <p:txBody>
          <a:bodyPr/>
          <a:lstStyle/>
          <a:p>
            <a:pPr eaLnBrk="1" hangingPunct="1">
              <a:buFontTx/>
              <a:buChar char="•"/>
            </a:pPr>
            <a:r>
              <a:rPr lang="fr-FR" b="1" dirty="0" smtClean="0">
                <a:solidFill>
                  <a:srgbClr val="003399"/>
                </a:solidFill>
                <a:latin typeface="Arial" charset="0"/>
              </a:rPr>
              <a:t>Les prochaines dates :</a:t>
            </a:r>
            <a:br>
              <a:rPr lang="fr-FR" b="1" dirty="0" smtClean="0">
                <a:solidFill>
                  <a:srgbClr val="003399"/>
                </a:solidFill>
                <a:latin typeface="Arial" charset="0"/>
              </a:rPr>
            </a:br>
            <a:r>
              <a:rPr lang="fr-FR" b="1" dirty="0" smtClean="0">
                <a:solidFill>
                  <a:srgbClr val="003399"/>
                </a:solidFill>
                <a:latin typeface="Arial" charset="0"/>
              </a:rPr>
              <a:t>* Réunion parents/Profs</a:t>
            </a:r>
            <a:br>
              <a:rPr lang="fr-FR" b="1" dirty="0" smtClean="0">
                <a:solidFill>
                  <a:srgbClr val="003399"/>
                </a:solidFill>
                <a:latin typeface="Arial" charset="0"/>
              </a:rPr>
            </a:br>
            <a:r>
              <a:rPr lang="fr-FR" b="1" dirty="0" smtClean="0">
                <a:solidFill>
                  <a:srgbClr val="003399"/>
                </a:solidFill>
                <a:latin typeface="Arial" charset="0"/>
              </a:rPr>
              <a:t>* Boum des collégiens</a:t>
            </a:r>
            <a:br>
              <a:rPr lang="fr-FR" b="1" dirty="0" smtClean="0">
                <a:solidFill>
                  <a:srgbClr val="003399"/>
                </a:solidFill>
                <a:latin typeface="Arial" charset="0"/>
              </a:rPr>
            </a:br>
            <a:r>
              <a:rPr lang="fr-FR" b="1" dirty="0" smtClean="0">
                <a:solidFill>
                  <a:srgbClr val="003399"/>
                </a:solidFill>
                <a:latin typeface="Arial" charset="0"/>
              </a:rPr>
              <a:t/>
            </a:r>
            <a:br>
              <a:rPr lang="fr-FR" b="1" dirty="0" smtClean="0">
                <a:solidFill>
                  <a:srgbClr val="003399"/>
                </a:solidFill>
                <a:latin typeface="Arial" charset="0"/>
              </a:rPr>
            </a:br>
            <a:r>
              <a:rPr lang="fr-FR" b="1" dirty="0" err="1" smtClean="0">
                <a:solidFill>
                  <a:srgbClr val="003399"/>
                </a:solidFill>
                <a:latin typeface="Arial" charset="0"/>
              </a:rPr>
              <a:t>etc</a:t>
            </a:r>
            <a:r>
              <a:rPr lang="fr-FR" b="1" dirty="0" smtClean="0">
                <a:solidFill>
                  <a:srgbClr val="003399"/>
                </a:solidFill>
                <a:latin typeface="Arial" charset="0"/>
              </a:rPr>
              <a:t>….</a:t>
            </a:r>
            <a:endParaRPr lang="fr-FR" sz="2000" b="1" dirty="0" smtClean="0"/>
          </a:p>
        </p:txBody>
      </p:sp>
      <p:pic>
        <p:nvPicPr>
          <p:cNvPr id="45059" name="Picture 1" descr="apel-logo"/>
          <p:cNvPicPr>
            <a:picLocks noChangeAspect="1" noChangeArrowheads="1"/>
          </p:cNvPicPr>
          <p:nvPr/>
        </p:nvPicPr>
        <p:blipFill>
          <a:blip r:embed="rId2" cstate="print"/>
          <a:srcRect/>
          <a:stretch>
            <a:fillRect/>
          </a:stretch>
        </p:blipFill>
        <p:spPr bwMode="auto">
          <a:xfrm>
            <a:off x="0" y="0"/>
            <a:ext cx="2095500" cy="1428750"/>
          </a:xfrm>
          <a:prstGeom prst="rect">
            <a:avLst/>
          </a:prstGeom>
          <a:noFill/>
          <a:ln w="9525">
            <a:noFill/>
            <a:miter lim="800000"/>
            <a:headEnd/>
            <a:tailEnd/>
          </a:ln>
        </p:spPr>
      </p:pic>
      <p:pic>
        <p:nvPicPr>
          <p:cNvPr id="45060" name="Picture 1" descr="apel-logo"/>
          <p:cNvPicPr>
            <a:picLocks noChangeAspect="1" noChangeArrowheads="1"/>
          </p:cNvPicPr>
          <p:nvPr/>
        </p:nvPicPr>
        <p:blipFill>
          <a:blip r:embed="rId2" cstate="print"/>
          <a:srcRect/>
          <a:stretch>
            <a:fillRect/>
          </a:stretch>
        </p:blipFill>
        <p:spPr bwMode="auto">
          <a:xfrm>
            <a:off x="7048500" y="5429250"/>
            <a:ext cx="2095500" cy="1428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2" name="Picture 1" descr="apel-logo"/>
          <p:cNvPicPr>
            <a:picLocks noChangeAspect="1" noChangeArrowheads="1"/>
          </p:cNvPicPr>
          <p:nvPr/>
        </p:nvPicPr>
        <p:blipFill>
          <a:blip r:embed="rId2" cstate="print"/>
          <a:srcRect/>
          <a:stretch>
            <a:fillRect/>
          </a:stretch>
        </p:blipFill>
        <p:spPr bwMode="auto">
          <a:xfrm>
            <a:off x="0" y="0"/>
            <a:ext cx="2095500" cy="1428750"/>
          </a:xfrm>
          <a:prstGeom prst="rect">
            <a:avLst/>
          </a:prstGeom>
          <a:noFill/>
          <a:ln w="9525">
            <a:noFill/>
            <a:miter lim="800000"/>
            <a:headEnd/>
            <a:tailEnd/>
          </a:ln>
        </p:spPr>
      </p:pic>
      <p:sp>
        <p:nvSpPr>
          <p:cNvPr id="44036" name="Text Box 1028"/>
          <p:cNvSpPr txBox="1">
            <a:spLocks noChangeArrowheads="1"/>
          </p:cNvSpPr>
          <p:nvPr/>
        </p:nvSpPr>
        <p:spPr bwMode="auto">
          <a:xfrm>
            <a:off x="1403350" y="549275"/>
            <a:ext cx="7489825" cy="1311275"/>
          </a:xfrm>
          <a:prstGeom prst="rect">
            <a:avLst/>
          </a:prstGeom>
          <a:noFill/>
          <a:ln w="9525">
            <a:noFill/>
            <a:miter lim="800000"/>
            <a:headEnd/>
            <a:tailEnd/>
          </a:ln>
        </p:spPr>
        <p:txBody>
          <a:bodyPr>
            <a:spAutoFit/>
          </a:bodyPr>
          <a:lstStyle/>
          <a:p>
            <a:pPr algn="ctr">
              <a:spcBef>
                <a:spcPct val="50000"/>
              </a:spcBef>
            </a:pPr>
            <a:r>
              <a:rPr lang="fr-FR" sz="4000" b="1">
                <a:solidFill>
                  <a:srgbClr val="003399"/>
                </a:solidFill>
              </a:rPr>
              <a:t>Association régie par la loi de 1901</a:t>
            </a:r>
          </a:p>
        </p:txBody>
      </p:sp>
      <p:sp>
        <p:nvSpPr>
          <p:cNvPr id="44037" name="Text Box 1029"/>
          <p:cNvSpPr txBox="1">
            <a:spLocks noChangeArrowheads="1"/>
          </p:cNvSpPr>
          <p:nvPr/>
        </p:nvSpPr>
        <p:spPr bwMode="auto">
          <a:xfrm>
            <a:off x="900113" y="2205038"/>
            <a:ext cx="7391400" cy="1920875"/>
          </a:xfrm>
          <a:prstGeom prst="rect">
            <a:avLst/>
          </a:prstGeom>
          <a:noFill/>
          <a:ln w="9525">
            <a:noFill/>
            <a:miter lim="800000"/>
            <a:headEnd/>
            <a:tailEnd/>
          </a:ln>
        </p:spPr>
        <p:txBody>
          <a:bodyPr>
            <a:spAutoFit/>
          </a:bodyPr>
          <a:lstStyle/>
          <a:p>
            <a:pPr algn="ctr">
              <a:spcBef>
                <a:spcPct val="50000"/>
              </a:spcBef>
            </a:pPr>
            <a:r>
              <a:rPr lang="fr-FR" sz="4000" b="1">
                <a:solidFill>
                  <a:srgbClr val="003399"/>
                </a:solidFill>
              </a:rPr>
              <a:t>L’ APEL rassemble tous les parents d’un même établissement</a:t>
            </a:r>
          </a:p>
        </p:txBody>
      </p:sp>
      <p:sp>
        <p:nvSpPr>
          <p:cNvPr id="44038" name="Text Box 1030"/>
          <p:cNvSpPr txBox="1">
            <a:spLocks noChangeArrowheads="1"/>
          </p:cNvSpPr>
          <p:nvPr/>
        </p:nvSpPr>
        <p:spPr bwMode="auto">
          <a:xfrm>
            <a:off x="755650" y="4508500"/>
            <a:ext cx="7993063" cy="1920875"/>
          </a:xfrm>
          <a:prstGeom prst="rect">
            <a:avLst/>
          </a:prstGeom>
          <a:noFill/>
          <a:ln w="9525">
            <a:noFill/>
            <a:miter lim="800000"/>
            <a:headEnd/>
            <a:tailEnd/>
          </a:ln>
        </p:spPr>
        <p:txBody>
          <a:bodyPr>
            <a:spAutoFit/>
          </a:bodyPr>
          <a:lstStyle/>
          <a:p>
            <a:pPr algn="ctr">
              <a:spcBef>
                <a:spcPct val="50000"/>
              </a:spcBef>
            </a:pPr>
            <a:r>
              <a:rPr lang="fr-FR" sz="4000" b="1">
                <a:solidFill>
                  <a:srgbClr val="003399"/>
                </a:solidFill>
              </a:rPr>
              <a:t>Elle est composée d’une équipe de parents volontaires et bénévoles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036"/>
                                        </p:tgtEl>
                                        <p:attrNameLst>
                                          <p:attrName>style.visibility</p:attrName>
                                        </p:attrNameLst>
                                      </p:cBhvr>
                                      <p:to>
                                        <p:strVal val="visible"/>
                                      </p:to>
                                    </p:set>
                                    <p:animEffect transition="in" filter="blinds(horizontal)">
                                      <p:cBhvr>
                                        <p:cTn id="7" dur="500"/>
                                        <p:tgtEl>
                                          <p:spTgt spid="4403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037"/>
                                        </p:tgtEl>
                                        <p:attrNameLst>
                                          <p:attrName>style.visibility</p:attrName>
                                        </p:attrNameLst>
                                      </p:cBhvr>
                                      <p:to>
                                        <p:strVal val="visible"/>
                                      </p:to>
                                    </p:set>
                                    <p:animEffect transition="in" filter="blinds(horizontal)">
                                      <p:cBhvr>
                                        <p:cTn id="12" dur="500"/>
                                        <p:tgtEl>
                                          <p:spTgt spid="4403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4038"/>
                                        </p:tgtEl>
                                        <p:attrNameLst>
                                          <p:attrName>style.visibility</p:attrName>
                                        </p:attrNameLst>
                                      </p:cBhvr>
                                      <p:to>
                                        <p:strVal val="visible"/>
                                      </p:to>
                                    </p:set>
                                    <p:animEffect transition="in" filter="blinds(horizontal)">
                                      <p:cBhvr>
                                        <p:cTn id="17" dur="500"/>
                                        <p:tgtEl>
                                          <p:spTgt spid="440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6" grpId="0" autoUpdateAnimBg="0"/>
      <p:bldP spid="44037" grpId="0" autoUpdateAnimBg="0"/>
      <p:bldP spid="44038"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Text Box 1028"/>
          <p:cNvSpPr txBox="1">
            <a:spLocks noChangeArrowheads="1"/>
          </p:cNvSpPr>
          <p:nvPr/>
        </p:nvSpPr>
        <p:spPr bwMode="auto">
          <a:xfrm>
            <a:off x="1116013" y="1341438"/>
            <a:ext cx="7467600" cy="1920875"/>
          </a:xfrm>
          <a:prstGeom prst="rect">
            <a:avLst/>
          </a:prstGeom>
          <a:noFill/>
          <a:ln w="9525">
            <a:noFill/>
            <a:miter lim="800000"/>
            <a:headEnd/>
            <a:tailEnd/>
          </a:ln>
        </p:spPr>
        <p:txBody>
          <a:bodyPr>
            <a:spAutoFit/>
          </a:bodyPr>
          <a:lstStyle/>
          <a:p>
            <a:pPr algn="ctr">
              <a:spcBef>
                <a:spcPct val="50000"/>
              </a:spcBef>
            </a:pPr>
            <a:r>
              <a:rPr lang="fr-FR" sz="4000" b="1">
                <a:solidFill>
                  <a:srgbClr val="003399"/>
                </a:solidFill>
              </a:rPr>
              <a:t>L’Apel défend la liberté de l’enseignement et le libre choix de l’école</a:t>
            </a:r>
          </a:p>
        </p:txBody>
      </p:sp>
      <p:sp>
        <p:nvSpPr>
          <p:cNvPr id="44037" name="Text Box 1029"/>
          <p:cNvSpPr txBox="1">
            <a:spLocks noChangeArrowheads="1"/>
          </p:cNvSpPr>
          <p:nvPr/>
        </p:nvSpPr>
        <p:spPr bwMode="auto">
          <a:xfrm>
            <a:off x="971550" y="3644900"/>
            <a:ext cx="7391400" cy="1981200"/>
          </a:xfrm>
          <a:prstGeom prst="rect">
            <a:avLst/>
          </a:prstGeom>
          <a:noFill/>
          <a:ln w="9525">
            <a:noFill/>
            <a:miter lim="800000"/>
            <a:headEnd/>
            <a:tailEnd/>
          </a:ln>
        </p:spPr>
        <p:txBody>
          <a:bodyPr>
            <a:spAutoFit/>
          </a:bodyPr>
          <a:lstStyle/>
          <a:p>
            <a:pPr algn="ctr">
              <a:spcBef>
                <a:spcPct val="50000"/>
              </a:spcBef>
            </a:pPr>
            <a:r>
              <a:rPr lang="fr-FR" sz="4000" b="1">
                <a:solidFill>
                  <a:srgbClr val="003399"/>
                </a:solidFill>
              </a:rPr>
              <a:t>L’Apel anime et s’implique dans la vie des établissements scolaires</a:t>
            </a:r>
            <a:r>
              <a:rPr lang="fr-FR" b="1">
                <a:solidFill>
                  <a:srgbClr val="003399"/>
                </a:solidFill>
              </a:rPr>
              <a:t> </a:t>
            </a:r>
          </a:p>
        </p:txBody>
      </p:sp>
      <p:pic>
        <p:nvPicPr>
          <p:cNvPr id="38917" name="Picture 1" descr="apel-logo"/>
          <p:cNvPicPr>
            <a:picLocks noChangeAspect="1" noChangeArrowheads="1"/>
          </p:cNvPicPr>
          <p:nvPr/>
        </p:nvPicPr>
        <p:blipFill>
          <a:blip r:embed="rId2" cstate="print"/>
          <a:srcRect/>
          <a:stretch>
            <a:fillRect/>
          </a:stretch>
        </p:blipFill>
        <p:spPr bwMode="auto">
          <a:xfrm>
            <a:off x="0" y="0"/>
            <a:ext cx="2095500" cy="1428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036"/>
                                        </p:tgtEl>
                                        <p:attrNameLst>
                                          <p:attrName>style.visibility</p:attrName>
                                        </p:attrNameLst>
                                      </p:cBhvr>
                                      <p:to>
                                        <p:strVal val="visible"/>
                                      </p:to>
                                    </p:set>
                                    <p:animEffect transition="in" filter="blinds(horizontal)">
                                      <p:cBhvr>
                                        <p:cTn id="7" dur="500"/>
                                        <p:tgtEl>
                                          <p:spTgt spid="4403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037"/>
                                        </p:tgtEl>
                                        <p:attrNameLst>
                                          <p:attrName>style.visibility</p:attrName>
                                        </p:attrNameLst>
                                      </p:cBhvr>
                                      <p:to>
                                        <p:strVal val="visible"/>
                                      </p:to>
                                    </p:set>
                                    <p:animEffect transition="in" filter="blinds(horizontal)">
                                      <p:cBhvr>
                                        <p:cTn id="12" dur="500"/>
                                        <p:tgtEl>
                                          <p:spTgt spid="440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6" grpId="0" autoUpdateAnimBg="0"/>
      <p:bldP spid="44037"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3"/>
          <p:cNvSpPr>
            <a:spLocks noGrp="1" noChangeArrowheads="1"/>
          </p:cNvSpPr>
          <p:nvPr>
            <p:ph type="body" idx="1"/>
          </p:nvPr>
        </p:nvSpPr>
        <p:spPr>
          <a:xfrm>
            <a:off x="228600" y="228600"/>
            <a:ext cx="8763000" cy="6324600"/>
          </a:xfrm>
        </p:spPr>
        <p:txBody>
          <a:bodyPr/>
          <a:lstStyle/>
          <a:p>
            <a:pPr algn="ctr" eaLnBrk="1" hangingPunct="1">
              <a:buFontTx/>
              <a:buNone/>
            </a:pPr>
            <a:endParaRPr lang="fr-FR" sz="4400" b="1" smtClean="0">
              <a:solidFill>
                <a:srgbClr val="003399"/>
              </a:solidFill>
              <a:latin typeface="Arial" charset="0"/>
            </a:endParaRPr>
          </a:p>
          <a:p>
            <a:pPr algn="ctr" eaLnBrk="1" hangingPunct="1">
              <a:buFontTx/>
              <a:buNone/>
            </a:pPr>
            <a:endParaRPr lang="fr-FR" sz="4400" b="1" smtClean="0">
              <a:solidFill>
                <a:srgbClr val="003399"/>
              </a:solidFill>
              <a:latin typeface="Arial" charset="0"/>
            </a:endParaRPr>
          </a:p>
          <a:p>
            <a:pPr algn="ctr" eaLnBrk="1" hangingPunct="1">
              <a:buFontTx/>
              <a:buNone/>
            </a:pPr>
            <a:endParaRPr lang="fr-FR" sz="4400" b="1" smtClean="0">
              <a:solidFill>
                <a:srgbClr val="003399"/>
              </a:solidFill>
              <a:latin typeface="Arial" charset="0"/>
            </a:endParaRPr>
          </a:p>
          <a:p>
            <a:pPr algn="ctr" eaLnBrk="1" hangingPunct="1">
              <a:buFontTx/>
              <a:buNone/>
            </a:pPr>
            <a:endParaRPr lang="fr-FR" sz="4400" b="1" smtClean="0">
              <a:solidFill>
                <a:srgbClr val="003399"/>
              </a:solidFill>
              <a:latin typeface="Arial" charset="0"/>
            </a:endParaRPr>
          </a:p>
        </p:txBody>
      </p:sp>
      <p:pic>
        <p:nvPicPr>
          <p:cNvPr id="18434" name="Picture 1" descr="apel-logo"/>
          <p:cNvPicPr>
            <a:picLocks noChangeAspect="1" noChangeArrowheads="1"/>
          </p:cNvPicPr>
          <p:nvPr/>
        </p:nvPicPr>
        <p:blipFill>
          <a:blip r:embed="rId2" cstate="print"/>
          <a:srcRect/>
          <a:stretch>
            <a:fillRect/>
          </a:stretch>
        </p:blipFill>
        <p:spPr bwMode="auto">
          <a:xfrm>
            <a:off x="0" y="0"/>
            <a:ext cx="2095500" cy="1428750"/>
          </a:xfrm>
          <a:prstGeom prst="rect">
            <a:avLst/>
          </a:prstGeom>
          <a:noFill/>
          <a:ln w="9525">
            <a:noFill/>
            <a:miter lim="800000"/>
            <a:headEnd/>
            <a:tailEnd/>
          </a:ln>
        </p:spPr>
      </p:pic>
      <p:sp>
        <p:nvSpPr>
          <p:cNvPr id="44038" name="Text Box 1030"/>
          <p:cNvSpPr txBox="1">
            <a:spLocks noChangeArrowheads="1"/>
          </p:cNvSpPr>
          <p:nvPr/>
        </p:nvSpPr>
        <p:spPr bwMode="auto">
          <a:xfrm>
            <a:off x="611188" y="1484313"/>
            <a:ext cx="7993062" cy="2530475"/>
          </a:xfrm>
          <a:prstGeom prst="rect">
            <a:avLst/>
          </a:prstGeom>
          <a:noFill/>
          <a:ln w="9525">
            <a:noFill/>
            <a:miter lim="800000"/>
            <a:headEnd/>
            <a:tailEnd/>
          </a:ln>
        </p:spPr>
        <p:txBody>
          <a:bodyPr>
            <a:spAutoFit/>
          </a:bodyPr>
          <a:lstStyle/>
          <a:p>
            <a:pPr algn="ctr">
              <a:spcBef>
                <a:spcPct val="50000"/>
              </a:spcBef>
            </a:pPr>
            <a:r>
              <a:rPr lang="fr-FR" sz="4000" b="1">
                <a:solidFill>
                  <a:srgbClr val="003399"/>
                </a:solidFill>
              </a:rPr>
              <a:t>Avec plus de 800 000 familles adhérentes, l’Apel est la plus importe association de parents d’élèves</a:t>
            </a:r>
          </a:p>
        </p:txBody>
      </p:sp>
      <p:sp>
        <p:nvSpPr>
          <p:cNvPr id="2" name="Text Box 1030"/>
          <p:cNvSpPr txBox="1">
            <a:spLocks noChangeArrowheads="1"/>
          </p:cNvSpPr>
          <p:nvPr/>
        </p:nvSpPr>
        <p:spPr bwMode="auto">
          <a:xfrm>
            <a:off x="395288" y="4005263"/>
            <a:ext cx="7993062" cy="1311275"/>
          </a:xfrm>
          <a:prstGeom prst="rect">
            <a:avLst/>
          </a:prstGeom>
          <a:noFill/>
          <a:ln w="9525">
            <a:noFill/>
            <a:miter lim="800000"/>
            <a:headEnd/>
            <a:tailEnd/>
          </a:ln>
        </p:spPr>
        <p:txBody>
          <a:bodyPr>
            <a:spAutoFit/>
          </a:bodyPr>
          <a:lstStyle/>
          <a:p>
            <a:pPr algn="ctr">
              <a:spcBef>
                <a:spcPct val="50000"/>
              </a:spcBef>
            </a:pPr>
            <a:r>
              <a:rPr lang="fr-FR" sz="4000" b="1">
                <a:solidFill>
                  <a:srgbClr val="003399"/>
                </a:solidFill>
              </a:rPr>
              <a:t>L’Apel est présente dans 6500 établissements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038"/>
                                        </p:tgtEl>
                                        <p:attrNameLst>
                                          <p:attrName>style.visibility</p:attrName>
                                        </p:attrNameLst>
                                      </p:cBhvr>
                                      <p:to>
                                        <p:strVal val="visible"/>
                                      </p:to>
                                    </p:set>
                                    <p:animEffect transition="in" filter="blinds(horizontal)">
                                      <p:cBhvr>
                                        <p:cTn id="7" dur="500"/>
                                        <p:tgtEl>
                                          <p:spTgt spid="4403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8" grpId="0" autoUpdateAnimBg="0"/>
      <p:bldP spid="2"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9463" name="Picture 1" descr="apel-logo"/>
          <p:cNvPicPr>
            <a:picLocks noChangeAspect="1" noChangeArrowheads="1"/>
          </p:cNvPicPr>
          <p:nvPr/>
        </p:nvPicPr>
        <p:blipFill>
          <a:blip r:embed="rId2" cstate="print"/>
          <a:srcRect/>
          <a:stretch>
            <a:fillRect/>
          </a:stretch>
        </p:blipFill>
        <p:spPr bwMode="auto">
          <a:xfrm>
            <a:off x="0" y="0"/>
            <a:ext cx="2095500" cy="1428750"/>
          </a:xfrm>
          <a:prstGeom prst="rect">
            <a:avLst/>
          </a:prstGeom>
          <a:noFill/>
          <a:ln w="9525">
            <a:noFill/>
            <a:miter lim="800000"/>
            <a:headEnd/>
            <a:tailEnd/>
          </a:ln>
        </p:spPr>
      </p:pic>
      <p:sp>
        <p:nvSpPr>
          <p:cNvPr id="19458" name="Rectangle 3"/>
          <p:cNvSpPr>
            <a:spLocks noGrp="1" noChangeArrowheads="1"/>
          </p:cNvSpPr>
          <p:nvPr>
            <p:ph type="body" idx="1"/>
          </p:nvPr>
        </p:nvSpPr>
        <p:spPr>
          <a:xfrm>
            <a:off x="685800" y="457200"/>
            <a:ext cx="7772400" cy="5638800"/>
          </a:xfrm>
        </p:spPr>
        <p:txBody>
          <a:bodyPr/>
          <a:lstStyle/>
          <a:p>
            <a:pPr algn="ctr" eaLnBrk="1" hangingPunct="1">
              <a:buFontTx/>
              <a:buNone/>
            </a:pPr>
            <a:r>
              <a:rPr lang="fr-FR" sz="4000" b="1" smtClean="0">
                <a:solidFill>
                  <a:srgbClr val="003399"/>
                </a:solidFill>
                <a:latin typeface="Arial" charset="0"/>
              </a:rPr>
              <a:t>A quoi sert l’association des parents d’élèves ? </a:t>
            </a:r>
          </a:p>
          <a:p>
            <a:pPr algn="ctr" eaLnBrk="1" hangingPunct="1">
              <a:buFontTx/>
              <a:buNone/>
            </a:pPr>
            <a:r>
              <a:rPr lang="fr-FR" sz="4000" b="1" smtClean="0">
                <a:solidFill>
                  <a:srgbClr val="003399"/>
                </a:solidFill>
                <a:latin typeface="Arial" charset="0"/>
              </a:rPr>
              <a:t>Quelles sont ses missions?</a:t>
            </a:r>
            <a:r>
              <a:rPr lang="fr-FR" sz="4000" smtClean="0"/>
              <a:t> </a:t>
            </a:r>
          </a:p>
        </p:txBody>
      </p:sp>
      <p:sp>
        <p:nvSpPr>
          <p:cNvPr id="41988" name="Text Box 4"/>
          <p:cNvSpPr txBox="1">
            <a:spLocks noChangeArrowheads="1"/>
          </p:cNvSpPr>
          <p:nvPr/>
        </p:nvSpPr>
        <p:spPr bwMode="auto">
          <a:xfrm>
            <a:off x="827088" y="2997200"/>
            <a:ext cx="4741862" cy="701675"/>
          </a:xfrm>
          <a:prstGeom prst="rect">
            <a:avLst/>
          </a:prstGeom>
          <a:noFill/>
          <a:ln w="9525">
            <a:noFill/>
            <a:miter lim="800000"/>
            <a:headEnd/>
            <a:tailEnd/>
          </a:ln>
        </p:spPr>
        <p:txBody>
          <a:bodyPr>
            <a:spAutoFit/>
          </a:bodyPr>
          <a:lstStyle/>
          <a:p>
            <a:pPr>
              <a:spcBef>
                <a:spcPct val="50000"/>
              </a:spcBef>
            </a:pPr>
            <a:r>
              <a:rPr lang="fr-FR" sz="4000" b="1">
                <a:solidFill>
                  <a:srgbClr val="003399"/>
                </a:solidFill>
              </a:rPr>
              <a:t>*REPRESENTER</a:t>
            </a:r>
          </a:p>
        </p:txBody>
      </p:sp>
      <p:sp>
        <p:nvSpPr>
          <p:cNvPr id="41989" name="Text Box 5"/>
          <p:cNvSpPr txBox="1">
            <a:spLocks noChangeArrowheads="1"/>
          </p:cNvSpPr>
          <p:nvPr/>
        </p:nvSpPr>
        <p:spPr bwMode="auto">
          <a:xfrm>
            <a:off x="4284663" y="4076700"/>
            <a:ext cx="4419600" cy="701675"/>
          </a:xfrm>
          <a:prstGeom prst="rect">
            <a:avLst/>
          </a:prstGeom>
          <a:noFill/>
          <a:ln w="9525">
            <a:noFill/>
            <a:miter lim="800000"/>
            <a:headEnd/>
            <a:tailEnd/>
          </a:ln>
        </p:spPr>
        <p:txBody>
          <a:bodyPr>
            <a:spAutoFit/>
          </a:bodyPr>
          <a:lstStyle/>
          <a:p>
            <a:pPr>
              <a:spcBef>
                <a:spcPct val="50000"/>
              </a:spcBef>
            </a:pPr>
            <a:r>
              <a:rPr lang="fr-FR" sz="4000" b="1">
                <a:solidFill>
                  <a:srgbClr val="003399"/>
                </a:solidFill>
              </a:rPr>
              <a:t>* ACCUEILLIR</a:t>
            </a:r>
          </a:p>
        </p:txBody>
      </p:sp>
      <p:sp>
        <p:nvSpPr>
          <p:cNvPr id="41990" name="Text Box 6"/>
          <p:cNvSpPr txBox="1">
            <a:spLocks noChangeArrowheads="1"/>
          </p:cNvSpPr>
          <p:nvPr/>
        </p:nvSpPr>
        <p:spPr bwMode="auto">
          <a:xfrm>
            <a:off x="1116013" y="5084763"/>
            <a:ext cx="3124200" cy="701675"/>
          </a:xfrm>
          <a:prstGeom prst="rect">
            <a:avLst/>
          </a:prstGeom>
          <a:noFill/>
          <a:ln w="9525">
            <a:noFill/>
            <a:miter lim="800000"/>
            <a:headEnd/>
            <a:tailEnd/>
          </a:ln>
        </p:spPr>
        <p:txBody>
          <a:bodyPr>
            <a:spAutoFit/>
          </a:bodyPr>
          <a:lstStyle/>
          <a:p>
            <a:pPr>
              <a:spcBef>
                <a:spcPct val="50000"/>
              </a:spcBef>
            </a:pPr>
            <a:r>
              <a:rPr lang="fr-FR" sz="4000" b="1">
                <a:solidFill>
                  <a:srgbClr val="003399"/>
                </a:solidFill>
              </a:rPr>
              <a:t>* ANIMER</a:t>
            </a:r>
          </a:p>
        </p:txBody>
      </p:sp>
      <p:sp>
        <p:nvSpPr>
          <p:cNvPr id="41991" name="Text Box 7"/>
          <p:cNvSpPr txBox="1">
            <a:spLocks noChangeArrowheads="1"/>
          </p:cNvSpPr>
          <p:nvPr/>
        </p:nvSpPr>
        <p:spPr bwMode="auto">
          <a:xfrm>
            <a:off x="5076825" y="5805488"/>
            <a:ext cx="3587750" cy="762000"/>
          </a:xfrm>
          <a:prstGeom prst="rect">
            <a:avLst/>
          </a:prstGeom>
          <a:noFill/>
          <a:ln w="9525">
            <a:noFill/>
            <a:miter lim="800000"/>
            <a:headEnd/>
            <a:tailEnd/>
          </a:ln>
        </p:spPr>
        <p:txBody>
          <a:bodyPr>
            <a:spAutoFit/>
          </a:bodyPr>
          <a:lstStyle/>
          <a:p>
            <a:pPr>
              <a:spcBef>
                <a:spcPct val="50000"/>
              </a:spcBef>
            </a:pPr>
            <a:r>
              <a:rPr lang="fr-FR" b="1">
                <a:solidFill>
                  <a:srgbClr val="003399"/>
                </a:solidFill>
              </a:rPr>
              <a:t>* </a:t>
            </a:r>
            <a:r>
              <a:rPr lang="fr-FR" sz="4000" b="1">
                <a:solidFill>
                  <a:srgbClr val="003399"/>
                </a:solidFill>
              </a:rPr>
              <a:t>INFORMER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blinds(horizontal)">
                                      <p:cBhvr>
                                        <p:cTn id="7" dur="500"/>
                                        <p:tgtEl>
                                          <p:spTgt spid="4198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1989"/>
                                        </p:tgtEl>
                                        <p:attrNameLst>
                                          <p:attrName>style.visibility</p:attrName>
                                        </p:attrNameLst>
                                      </p:cBhvr>
                                      <p:to>
                                        <p:strVal val="visible"/>
                                      </p:to>
                                    </p:set>
                                    <p:animEffect transition="in" filter="blinds(horizontal)">
                                      <p:cBhvr>
                                        <p:cTn id="12" dur="500"/>
                                        <p:tgtEl>
                                          <p:spTgt spid="4198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1990"/>
                                        </p:tgtEl>
                                        <p:attrNameLst>
                                          <p:attrName>style.visibility</p:attrName>
                                        </p:attrNameLst>
                                      </p:cBhvr>
                                      <p:to>
                                        <p:strVal val="visible"/>
                                      </p:to>
                                    </p:set>
                                    <p:animEffect transition="in" filter="blinds(horizontal)">
                                      <p:cBhvr>
                                        <p:cTn id="17" dur="500"/>
                                        <p:tgtEl>
                                          <p:spTgt spid="4199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1991"/>
                                        </p:tgtEl>
                                        <p:attrNameLst>
                                          <p:attrName>style.visibility</p:attrName>
                                        </p:attrNameLst>
                                      </p:cBhvr>
                                      <p:to>
                                        <p:strVal val="visible"/>
                                      </p:to>
                                    </p:set>
                                    <p:animEffect transition="in" filter="blinds(horizontal)">
                                      <p:cBhvr>
                                        <p:cTn id="22" dur="500"/>
                                        <p:tgtEl>
                                          <p:spTgt spid="419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autoUpdateAnimBg="0"/>
      <p:bldP spid="41989" grpId="0" autoUpdateAnimBg="0"/>
      <p:bldP spid="41990" grpId="0" autoUpdateAnimBg="0"/>
      <p:bldP spid="41991"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1" descr="apel-logo"/>
          <p:cNvPicPr>
            <a:picLocks noChangeAspect="1" noChangeArrowheads="1"/>
          </p:cNvPicPr>
          <p:nvPr/>
        </p:nvPicPr>
        <p:blipFill>
          <a:blip r:embed="rId2" cstate="print"/>
          <a:srcRect/>
          <a:stretch>
            <a:fillRect/>
          </a:stretch>
        </p:blipFill>
        <p:spPr bwMode="auto">
          <a:xfrm>
            <a:off x="0" y="0"/>
            <a:ext cx="2095500" cy="1428750"/>
          </a:xfrm>
          <a:prstGeom prst="rect">
            <a:avLst/>
          </a:prstGeom>
          <a:noFill/>
          <a:ln w="9525">
            <a:noFill/>
            <a:miter lim="800000"/>
            <a:headEnd/>
            <a:tailEnd/>
          </a:ln>
        </p:spPr>
      </p:pic>
      <p:sp>
        <p:nvSpPr>
          <p:cNvPr id="46084" name="Text Box 1028"/>
          <p:cNvSpPr txBox="1">
            <a:spLocks noChangeArrowheads="1"/>
          </p:cNvSpPr>
          <p:nvPr/>
        </p:nvSpPr>
        <p:spPr bwMode="auto">
          <a:xfrm>
            <a:off x="457200" y="914400"/>
            <a:ext cx="8001000" cy="5451475"/>
          </a:xfrm>
          <a:prstGeom prst="rect">
            <a:avLst/>
          </a:prstGeom>
          <a:noFill/>
          <a:ln w="9525">
            <a:noFill/>
            <a:miter lim="800000"/>
            <a:headEnd/>
            <a:tailEnd/>
          </a:ln>
        </p:spPr>
        <p:txBody>
          <a:bodyPr>
            <a:spAutoFit/>
          </a:bodyPr>
          <a:lstStyle/>
          <a:p>
            <a:pPr algn="ctr">
              <a:spcBef>
                <a:spcPct val="50000"/>
              </a:spcBef>
            </a:pPr>
            <a:r>
              <a:rPr lang="fr-FR" b="1">
                <a:solidFill>
                  <a:srgbClr val="003399"/>
                </a:solidFill>
              </a:rPr>
              <a:t>L’APEL est aussi le relai   des différents services proposés par l’UNAPEL, les URAPEL, et les UDAPEL pour informer conseiller et accompagner les parents dans leurs responsabilités éducatives.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6084"/>
                                        </p:tgtEl>
                                        <p:attrNameLst>
                                          <p:attrName>style.visibility</p:attrName>
                                        </p:attrNameLst>
                                      </p:cBhvr>
                                      <p:to>
                                        <p:strVal val="visible"/>
                                      </p:to>
                                    </p:set>
                                    <p:animEffect transition="in" filter="blinds(horizontal)">
                                      <p:cBhvr>
                                        <p:cTn id="7" dur="500"/>
                                        <p:tgtEl>
                                          <p:spTgt spid="460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4"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33" name="Oval 17"/>
          <p:cNvSpPr>
            <a:spLocks noChangeArrowheads="1"/>
          </p:cNvSpPr>
          <p:nvPr/>
        </p:nvSpPr>
        <p:spPr bwMode="auto">
          <a:xfrm>
            <a:off x="2895600" y="4267200"/>
            <a:ext cx="3352800" cy="2514600"/>
          </a:xfrm>
          <a:prstGeom prst="ellipse">
            <a:avLst/>
          </a:prstGeom>
          <a:solidFill>
            <a:srgbClr val="003399"/>
          </a:solidFill>
          <a:ln w="9525">
            <a:solidFill>
              <a:schemeClr val="tx1"/>
            </a:solidFill>
            <a:round/>
            <a:headEnd/>
            <a:tailEnd/>
          </a:ln>
        </p:spPr>
        <p:txBody>
          <a:bodyPr wrap="none" anchor="ctr"/>
          <a:lstStyle/>
          <a:p>
            <a:pPr algn="ctr"/>
            <a:r>
              <a:rPr lang="fr-FR" sz="2400">
                <a:solidFill>
                  <a:srgbClr val="CCFF99"/>
                </a:solidFill>
              </a:rPr>
              <a:t>UNAPEL</a:t>
            </a:r>
          </a:p>
          <a:p>
            <a:pPr algn="ctr"/>
            <a:r>
              <a:rPr lang="fr-FR" sz="1800">
                <a:solidFill>
                  <a:srgbClr val="CCFF99"/>
                </a:solidFill>
              </a:rPr>
              <a:t>Union National des APEL</a:t>
            </a:r>
          </a:p>
          <a:p>
            <a:pPr algn="ctr"/>
            <a:r>
              <a:rPr lang="fr-FR" sz="1800">
                <a:solidFill>
                  <a:srgbClr val="CCFF99"/>
                </a:solidFill>
              </a:rPr>
              <a:t>Regroupe les URAPEL</a:t>
            </a:r>
          </a:p>
          <a:p>
            <a:pPr algn="ctr"/>
            <a:r>
              <a:rPr lang="fr-FR" sz="1800">
                <a:solidFill>
                  <a:srgbClr val="CCFF99"/>
                </a:solidFill>
              </a:rPr>
              <a:t>au niveau national</a:t>
            </a:r>
          </a:p>
          <a:p>
            <a:pPr algn="ctr"/>
            <a:r>
              <a:rPr lang="fr-FR" sz="1800">
                <a:solidFill>
                  <a:srgbClr val="CCFF99"/>
                </a:solidFill>
              </a:rPr>
              <a:t>Représente les parents</a:t>
            </a:r>
          </a:p>
          <a:p>
            <a:pPr algn="ctr"/>
            <a:r>
              <a:rPr lang="fr-FR" sz="1800">
                <a:solidFill>
                  <a:srgbClr val="CCFF99"/>
                </a:solidFill>
              </a:rPr>
              <a:t>d’élèves auprès</a:t>
            </a:r>
          </a:p>
          <a:p>
            <a:pPr algn="ctr"/>
            <a:r>
              <a:rPr lang="fr-FR" sz="1800">
                <a:solidFill>
                  <a:srgbClr val="CCFF99"/>
                </a:solidFill>
              </a:rPr>
              <a:t>des pouvoirs publics</a:t>
            </a:r>
          </a:p>
        </p:txBody>
      </p:sp>
      <p:sp>
        <p:nvSpPr>
          <p:cNvPr id="9234" name="Oval 18"/>
          <p:cNvSpPr>
            <a:spLocks noChangeArrowheads="1"/>
          </p:cNvSpPr>
          <p:nvPr/>
        </p:nvSpPr>
        <p:spPr bwMode="auto">
          <a:xfrm>
            <a:off x="5562600" y="1981200"/>
            <a:ext cx="3505200" cy="3276600"/>
          </a:xfrm>
          <a:prstGeom prst="ellipse">
            <a:avLst/>
          </a:prstGeom>
          <a:solidFill>
            <a:srgbClr val="FFFF00"/>
          </a:solidFill>
          <a:ln w="9525">
            <a:solidFill>
              <a:schemeClr val="tx1"/>
            </a:solidFill>
            <a:round/>
            <a:headEnd/>
            <a:tailEnd/>
          </a:ln>
        </p:spPr>
        <p:txBody>
          <a:bodyPr wrap="none" anchor="ctr"/>
          <a:lstStyle/>
          <a:p>
            <a:pPr algn="ctr"/>
            <a:r>
              <a:rPr lang="fr-FR" sz="2400">
                <a:solidFill>
                  <a:srgbClr val="003399"/>
                </a:solidFill>
              </a:rPr>
              <a:t>URAPEL</a:t>
            </a:r>
          </a:p>
          <a:p>
            <a:pPr algn="ctr"/>
            <a:r>
              <a:rPr lang="fr-FR" sz="1800">
                <a:solidFill>
                  <a:srgbClr val="003399"/>
                </a:solidFill>
              </a:rPr>
              <a:t>Union Régional des APEL</a:t>
            </a:r>
          </a:p>
          <a:p>
            <a:pPr algn="ctr"/>
            <a:r>
              <a:rPr lang="fr-FR" sz="1800">
                <a:solidFill>
                  <a:srgbClr val="003399"/>
                </a:solidFill>
              </a:rPr>
              <a:t>(25)</a:t>
            </a:r>
          </a:p>
          <a:p>
            <a:pPr algn="ctr"/>
            <a:r>
              <a:rPr lang="fr-FR" sz="1800">
                <a:solidFill>
                  <a:srgbClr val="003399"/>
                </a:solidFill>
              </a:rPr>
              <a:t>Coordonne l’action</a:t>
            </a:r>
          </a:p>
          <a:p>
            <a:pPr algn="ctr"/>
            <a:r>
              <a:rPr lang="fr-FR" sz="1800">
                <a:solidFill>
                  <a:srgbClr val="003399"/>
                </a:solidFill>
              </a:rPr>
              <a:t>des responsables </a:t>
            </a:r>
          </a:p>
          <a:p>
            <a:pPr algn="ctr"/>
            <a:r>
              <a:rPr lang="fr-FR" sz="1800">
                <a:solidFill>
                  <a:srgbClr val="003399"/>
                </a:solidFill>
              </a:rPr>
              <a:t>départementaux,</a:t>
            </a:r>
          </a:p>
          <a:p>
            <a:pPr algn="ctr"/>
            <a:r>
              <a:rPr lang="fr-FR" sz="1800">
                <a:solidFill>
                  <a:srgbClr val="003399"/>
                </a:solidFill>
              </a:rPr>
              <a:t>assure les liaisons avec</a:t>
            </a:r>
          </a:p>
          <a:p>
            <a:pPr algn="ctr"/>
            <a:r>
              <a:rPr lang="fr-FR" sz="1800">
                <a:solidFill>
                  <a:srgbClr val="003399"/>
                </a:solidFill>
              </a:rPr>
              <a:t>l’académie, le rectorat </a:t>
            </a:r>
          </a:p>
          <a:p>
            <a:pPr algn="ctr"/>
            <a:r>
              <a:rPr lang="fr-FR" sz="1800">
                <a:solidFill>
                  <a:srgbClr val="003399"/>
                </a:solidFill>
              </a:rPr>
              <a:t>et le conseil régional</a:t>
            </a:r>
          </a:p>
        </p:txBody>
      </p:sp>
      <p:sp>
        <p:nvSpPr>
          <p:cNvPr id="9235" name="Oval 19"/>
          <p:cNvSpPr>
            <a:spLocks noChangeArrowheads="1"/>
          </p:cNvSpPr>
          <p:nvPr/>
        </p:nvSpPr>
        <p:spPr bwMode="auto">
          <a:xfrm>
            <a:off x="76200" y="1905000"/>
            <a:ext cx="3429000" cy="3429000"/>
          </a:xfrm>
          <a:prstGeom prst="ellipse">
            <a:avLst/>
          </a:prstGeom>
          <a:solidFill>
            <a:srgbClr val="FFFF00"/>
          </a:solidFill>
          <a:ln w="9525">
            <a:solidFill>
              <a:schemeClr val="tx1"/>
            </a:solidFill>
            <a:round/>
            <a:headEnd/>
            <a:tailEnd/>
          </a:ln>
        </p:spPr>
        <p:txBody>
          <a:bodyPr wrap="none" anchor="ctr"/>
          <a:lstStyle/>
          <a:p>
            <a:pPr algn="ctr"/>
            <a:r>
              <a:rPr lang="fr-FR" sz="2400">
                <a:solidFill>
                  <a:srgbClr val="003399"/>
                </a:solidFill>
              </a:rPr>
              <a:t>UDAPEL</a:t>
            </a:r>
          </a:p>
          <a:p>
            <a:pPr algn="ctr"/>
            <a:r>
              <a:rPr lang="fr-FR" sz="1800">
                <a:solidFill>
                  <a:srgbClr val="003399"/>
                </a:solidFill>
              </a:rPr>
              <a:t>Union Départemental</a:t>
            </a:r>
          </a:p>
          <a:p>
            <a:pPr algn="ctr"/>
            <a:r>
              <a:rPr lang="fr-FR" sz="1800">
                <a:solidFill>
                  <a:srgbClr val="003399"/>
                </a:solidFill>
              </a:rPr>
              <a:t>des APEL</a:t>
            </a:r>
          </a:p>
          <a:p>
            <a:pPr algn="ctr"/>
            <a:r>
              <a:rPr lang="fr-FR" sz="1800">
                <a:solidFill>
                  <a:srgbClr val="003399"/>
                </a:solidFill>
              </a:rPr>
              <a:t>(95)</a:t>
            </a:r>
          </a:p>
          <a:p>
            <a:pPr algn="ctr"/>
            <a:r>
              <a:rPr lang="fr-FR" sz="1800">
                <a:solidFill>
                  <a:srgbClr val="003399"/>
                </a:solidFill>
              </a:rPr>
              <a:t>Regroupe les APEL </a:t>
            </a:r>
          </a:p>
          <a:p>
            <a:pPr algn="ctr"/>
            <a:r>
              <a:rPr lang="fr-FR" sz="1800">
                <a:solidFill>
                  <a:srgbClr val="003399"/>
                </a:solidFill>
              </a:rPr>
              <a:t>Assure la formation des</a:t>
            </a:r>
          </a:p>
          <a:p>
            <a:pPr algn="ctr"/>
            <a:r>
              <a:rPr lang="fr-FR" sz="1800">
                <a:solidFill>
                  <a:srgbClr val="003399"/>
                </a:solidFill>
              </a:rPr>
              <a:t> responsables et représente</a:t>
            </a:r>
          </a:p>
          <a:p>
            <a:pPr algn="ctr"/>
            <a:r>
              <a:rPr lang="fr-FR" sz="1800">
                <a:solidFill>
                  <a:srgbClr val="003399"/>
                </a:solidFill>
              </a:rPr>
              <a:t> les parents auprès des</a:t>
            </a:r>
          </a:p>
          <a:p>
            <a:pPr algn="ctr"/>
            <a:r>
              <a:rPr lang="fr-FR" sz="1800">
                <a:solidFill>
                  <a:srgbClr val="003399"/>
                </a:solidFill>
              </a:rPr>
              <a:t>Instances et organismes</a:t>
            </a:r>
          </a:p>
          <a:p>
            <a:pPr algn="ctr"/>
            <a:r>
              <a:rPr lang="fr-FR" sz="1800">
                <a:solidFill>
                  <a:srgbClr val="003399"/>
                </a:solidFill>
              </a:rPr>
              <a:t>De l’enseignement </a:t>
            </a:r>
          </a:p>
          <a:p>
            <a:pPr algn="ctr"/>
            <a:r>
              <a:rPr lang="fr-FR" sz="1800">
                <a:solidFill>
                  <a:srgbClr val="003399"/>
                </a:solidFill>
              </a:rPr>
              <a:t>catholique</a:t>
            </a:r>
          </a:p>
        </p:txBody>
      </p:sp>
      <p:sp>
        <p:nvSpPr>
          <p:cNvPr id="9237" name="Oval 21"/>
          <p:cNvSpPr>
            <a:spLocks noChangeArrowheads="1"/>
          </p:cNvSpPr>
          <p:nvPr/>
        </p:nvSpPr>
        <p:spPr bwMode="auto">
          <a:xfrm>
            <a:off x="2971800" y="76200"/>
            <a:ext cx="3581400" cy="2590800"/>
          </a:xfrm>
          <a:prstGeom prst="ellipse">
            <a:avLst/>
          </a:prstGeom>
          <a:solidFill>
            <a:srgbClr val="003399"/>
          </a:solidFill>
          <a:ln w="9525">
            <a:solidFill>
              <a:schemeClr val="tx1"/>
            </a:solidFill>
            <a:round/>
            <a:headEnd/>
            <a:tailEnd/>
          </a:ln>
        </p:spPr>
        <p:txBody>
          <a:bodyPr wrap="none" anchor="ctr"/>
          <a:lstStyle/>
          <a:p>
            <a:pPr algn="ctr"/>
            <a:r>
              <a:rPr lang="fr-FR" sz="2400">
                <a:solidFill>
                  <a:srgbClr val="CCFF99"/>
                </a:solidFill>
              </a:rPr>
              <a:t>APEL</a:t>
            </a:r>
          </a:p>
          <a:p>
            <a:pPr algn="ctr"/>
            <a:r>
              <a:rPr lang="fr-FR" sz="1800">
                <a:solidFill>
                  <a:srgbClr val="CCFF99"/>
                </a:solidFill>
              </a:rPr>
              <a:t>Association de </a:t>
            </a:r>
          </a:p>
          <a:p>
            <a:pPr algn="ctr"/>
            <a:r>
              <a:rPr lang="fr-FR" sz="1800">
                <a:solidFill>
                  <a:srgbClr val="CCFF99"/>
                </a:solidFill>
              </a:rPr>
              <a:t>Parents d’élèves</a:t>
            </a:r>
          </a:p>
          <a:p>
            <a:pPr algn="ctr"/>
            <a:r>
              <a:rPr lang="fr-FR" sz="1800">
                <a:solidFill>
                  <a:srgbClr val="CCFF99"/>
                </a:solidFill>
              </a:rPr>
              <a:t>De l’Enseignement Libre</a:t>
            </a:r>
          </a:p>
          <a:p>
            <a:pPr algn="ctr"/>
            <a:r>
              <a:rPr lang="fr-FR" sz="1800">
                <a:solidFill>
                  <a:srgbClr val="CCFF99"/>
                </a:solidFill>
              </a:rPr>
              <a:t>(10 000)</a:t>
            </a:r>
          </a:p>
          <a:p>
            <a:pPr algn="ctr"/>
            <a:r>
              <a:rPr lang="fr-FR" sz="1800">
                <a:solidFill>
                  <a:srgbClr val="CCFF99"/>
                </a:solidFill>
              </a:rPr>
              <a:t>Régie par la loi 1901</a:t>
            </a:r>
          </a:p>
          <a:p>
            <a:pPr algn="ctr"/>
            <a:r>
              <a:rPr lang="fr-FR" sz="1800">
                <a:solidFill>
                  <a:srgbClr val="CCFF99"/>
                </a:solidFill>
              </a:rPr>
              <a:t>Rassemble tous les parents </a:t>
            </a:r>
          </a:p>
          <a:p>
            <a:pPr algn="ctr"/>
            <a:r>
              <a:rPr lang="fr-FR" sz="1800">
                <a:solidFill>
                  <a:srgbClr val="CCFF99"/>
                </a:solidFill>
              </a:rPr>
              <a:t>d’ un même établissement</a:t>
            </a:r>
          </a:p>
          <a:p>
            <a:pPr algn="ctr"/>
            <a:endParaRPr lang="fr-FR" sz="1800">
              <a:solidFill>
                <a:srgbClr val="CCFF99"/>
              </a:solidFill>
            </a:endParaRPr>
          </a:p>
        </p:txBody>
      </p:sp>
      <p:pic>
        <p:nvPicPr>
          <p:cNvPr id="21510" name="Picture 1" descr="apel-logo"/>
          <p:cNvPicPr>
            <a:picLocks noChangeAspect="1" noChangeArrowheads="1"/>
          </p:cNvPicPr>
          <p:nvPr/>
        </p:nvPicPr>
        <p:blipFill>
          <a:blip r:embed="rId2" cstate="print"/>
          <a:srcRect/>
          <a:stretch>
            <a:fillRect/>
          </a:stretch>
        </p:blipFill>
        <p:spPr bwMode="auto">
          <a:xfrm>
            <a:off x="0" y="0"/>
            <a:ext cx="2095500" cy="1428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233"/>
                                        </p:tgtEl>
                                        <p:attrNameLst>
                                          <p:attrName>style.visibility</p:attrName>
                                        </p:attrNameLst>
                                      </p:cBhvr>
                                      <p:to>
                                        <p:strVal val="visible"/>
                                      </p:to>
                                    </p:set>
                                    <p:animEffect transition="in" filter="blinds(horizontal)">
                                      <p:cBhvr>
                                        <p:cTn id="7" dur="500"/>
                                        <p:tgtEl>
                                          <p:spTgt spid="923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234"/>
                                        </p:tgtEl>
                                        <p:attrNameLst>
                                          <p:attrName>style.visibility</p:attrName>
                                        </p:attrNameLst>
                                      </p:cBhvr>
                                      <p:to>
                                        <p:strVal val="visible"/>
                                      </p:to>
                                    </p:set>
                                    <p:animEffect transition="in" filter="blinds(horizontal)">
                                      <p:cBhvr>
                                        <p:cTn id="12" dur="500"/>
                                        <p:tgtEl>
                                          <p:spTgt spid="923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235"/>
                                        </p:tgtEl>
                                        <p:attrNameLst>
                                          <p:attrName>style.visibility</p:attrName>
                                        </p:attrNameLst>
                                      </p:cBhvr>
                                      <p:to>
                                        <p:strVal val="visible"/>
                                      </p:to>
                                    </p:set>
                                    <p:animEffect transition="in" filter="blinds(horizontal)">
                                      <p:cBhvr>
                                        <p:cTn id="17" dur="500"/>
                                        <p:tgtEl>
                                          <p:spTgt spid="923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237"/>
                                        </p:tgtEl>
                                        <p:attrNameLst>
                                          <p:attrName>style.visibility</p:attrName>
                                        </p:attrNameLst>
                                      </p:cBhvr>
                                      <p:to>
                                        <p:strVal val="visible"/>
                                      </p:to>
                                    </p:set>
                                    <p:animEffect transition="in" filter="blinds(horizontal)">
                                      <p:cBhvr>
                                        <p:cTn id="22" dur="500"/>
                                        <p:tgtEl>
                                          <p:spTgt spid="92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33" grpId="0" animBg="1"/>
      <p:bldP spid="9234" grpId="0" animBg="1"/>
      <p:bldP spid="9235" grpId="0" animBg="1"/>
      <p:bldP spid="923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1" name="Text Box 7"/>
          <p:cNvSpPr txBox="1">
            <a:spLocks noChangeArrowheads="1"/>
          </p:cNvSpPr>
          <p:nvPr/>
        </p:nvSpPr>
        <p:spPr bwMode="auto">
          <a:xfrm>
            <a:off x="228600" y="304800"/>
            <a:ext cx="8534400" cy="1766888"/>
          </a:xfrm>
          <a:prstGeom prst="rect">
            <a:avLst/>
          </a:prstGeom>
          <a:noFill/>
          <a:ln w="9525">
            <a:noFill/>
            <a:miter lim="800000"/>
            <a:headEnd/>
            <a:tailEnd/>
          </a:ln>
        </p:spPr>
        <p:txBody>
          <a:bodyPr>
            <a:spAutoFit/>
          </a:bodyPr>
          <a:lstStyle/>
          <a:p>
            <a:pPr algn="ctr">
              <a:spcBef>
                <a:spcPct val="50000"/>
              </a:spcBef>
            </a:pPr>
            <a:r>
              <a:rPr lang="fr-FR" b="1">
                <a:solidFill>
                  <a:srgbClr val="003399"/>
                </a:solidFill>
              </a:rPr>
              <a:t>Revue FE</a:t>
            </a:r>
          </a:p>
          <a:p>
            <a:pPr algn="ctr">
              <a:spcBef>
                <a:spcPct val="50000"/>
              </a:spcBef>
            </a:pPr>
            <a:r>
              <a:rPr lang="fr-FR" b="1">
                <a:solidFill>
                  <a:srgbClr val="003399"/>
                </a:solidFill>
              </a:rPr>
              <a:t> « Famille et Éducation » </a:t>
            </a:r>
          </a:p>
        </p:txBody>
      </p:sp>
      <p:pic>
        <p:nvPicPr>
          <p:cNvPr id="6169" name="Picture 25" descr="0"/>
          <p:cNvPicPr>
            <a:picLocks noChangeAspect="1" noChangeArrowheads="1"/>
          </p:cNvPicPr>
          <p:nvPr/>
        </p:nvPicPr>
        <p:blipFill>
          <a:blip r:embed="rId2" cstate="print"/>
          <a:srcRect/>
          <a:stretch>
            <a:fillRect/>
          </a:stretch>
        </p:blipFill>
        <p:spPr bwMode="auto">
          <a:xfrm>
            <a:off x="3429000" y="2895600"/>
            <a:ext cx="1008063" cy="1411288"/>
          </a:xfrm>
          <a:prstGeom prst="rect">
            <a:avLst/>
          </a:prstGeom>
          <a:noFill/>
          <a:ln w="9525">
            <a:noFill/>
            <a:miter lim="800000"/>
            <a:headEnd/>
            <a:tailEnd/>
          </a:ln>
        </p:spPr>
      </p:pic>
      <p:pic>
        <p:nvPicPr>
          <p:cNvPr id="22531" name="Picture 36" descr="http://carnetsdevoyage.blog.expedia.fr/images/medium_webfamillet-et-education.jpg"/>
          <p:cNvPicPr>
            <a:picLocks noChangeAspect="1" noChangeArrowheads="1"/>
          </p:cNvPicPr>
          <p:nvPr/>
        </p:nvPicPr>
        <p:blipFill>
          <a:blip r:embed="rId3" cstate="print"/>
          <a:srcRect/>
          <a:stretch>
            <a:fillRect/>
          </a:stretch>
        </p:blipFill>
        <p:spPr bwMode="auto">
          <a:xfrm>
            <a:off x="5791200" y="2362200"/>
            <a:ext cx="3235325" cy="4297363"/>
          </a:xfrm>
          <a:prstGeom prst="rect">
            <a:avLst/>
          </a:prstGeom>
          <a:noFill/>
          <a:ln w="9525">
            <a:noFill/>
            <a:miter lim="800000"/>
            <a:headEnd/>
            <a:tailEnd/>
          </a:ln>
        </p:spPr>
      </p:pic>
      <p:pic>
        <p:nvPicPr>
          <p:cNvPr id="22532" name="Picture 38" descr="http://www.giga-presse.com/gif/images/revues/T1306.jpg"/>
          <p:cNvPicPr>
            <a:picLocks noChangeAspect="1" noChangeArrowheads="1"/>
          </p:cNvPicPr>
          <p:nvPr/>
        </p:nvPicPr>
        <p:blipFill>
          <a:blip r:embed="rId4" cstate="print"/>
          <a:srcRect/>
          <a:stretch>
            <a:fillRect/>
          </a:stretch>
        </p:blipFill>
        <p:spPr bwMode="auto">
          <a:xfrm>
            <a:off x="228600" y="3124200"/>
            <a:ext cx="2422525" cy="3336925"/>
          </a:xfrm>
          <a:prstGeom prst="rect">
            <a:avLst/>
          </a:prstGeom>
          <a:noFill/>
          <a:ln w="9525">
            <a:noFill/>
            <a:miter lim="800000"/>
            <a:headEnd/>
            <a:tailEnd/>
          </a:ln>
        </p:spPr>
      </p:pic>
      <p:pic>
        <p:nvPicPr>
          <p:cNvPr id="22533" name="Picture 1" descr="apel-logo"/>
          <p:cNvPicPr>
            <a:picLocks noChangeAspect="1" noChangeArrowheads="1"/>
          </p:cNvPicPr>
          <p:nvPr/>
        </p:nvPicPr>
        <p:blipFill>
          <a:blip r:embed="rId5" cstate="print"/>
          <a:srcRect/>
          <a:stretch>
            <a:fillRect/>
          </a:stretch>
        </p:blipFill>
        <p:spPr bwMode="auto">
          <a:xfrm>
            <a:off x="0" y="0"/>
            <a:ext cx="2095500" cy="1428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51"/>
                                        </p:tgtEl>
                                        <p:attrNameLst>
                                          <p:attrName>style.visibility</p:attrName>
                                        </p:attrNameLst>
                                      </p:cBhvr>
                                      <p:to>
                                        <p:strVal val="visible"/>
                                      </p:to>
                                    </p:set>
                                    <p:animEffect transition="in" filter="blinds(horizontal)">
                                      <p:cBhvr>
                                        <p:cTn id="7" dur="500"/>
                                        <p:tgtEl>
                                          <p:spTgt spid="615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169"/>
                                        </p:tgtEl>
                                        <p:attrNameLst>
                                          <p:attrName>style.visibility</p:attrName>
                                        </p:attrNameLst>
                                      </p:cBhvr>
                                      <p:to>
                                        <p:strVal val="visible"/>
                                      </p:to>
                                    </p:set>
                                    <p:animEffect transition="in" filter="blinds(horizontal)">
                                      <p:cBhvr>
                                        <p:cTn id="12" dur="500"/>
                                        <p:tgtEl>
                                          <p:spTgt spid="61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autoUpdateAnimBg="0"/>
    </p:bldLst>
  </p:timing>
</p:sld>
</file>

<file path=ppt/theme/theme1.xml><?xml version="1.0" encoding="utf-8"?>
<a:theme xmlns:a="http://schemas.openxmlformats.org/drawingml/2006/main" name="Modèle par défaut">
  <a:themeElements>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1751</TotalTime>
  <Words>625</Words>
  <Application>Microsoft Office PowerPoint</Application>
  <PresentationFormat>Affichage à l'écran (4:3)</PresentationFormat>
  <Paragraphs>122</Paragraphs>
  <Slides>24</Slides>
  <Notes>0</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24</vt:i4>
      </vt:variant>
    </vt:vector>
  </HeadingPairs>
  <TitlesOfParts>
    <vt:vector size="26" baseType="lpstr">
      <vt:lpstr>Modèle par défaut</vt:lpstr>
      <vt:lpstr>Image bitmap</vt:lpstr>
      <vt:lpstr>PRESENTATION DE   L’ ASSOCIATION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Cotisation Appel  Elle est de 23,45 € par dans l’école.           an par famille quelque soit le nombre d’enfants scolarisés  </vt:lpstr>
      <vt:lpstr>Diapositive 20</vt:lpstr>
      <vt:lpstr>Réponse aux Questions Diverses:</vt:lpstr>
      <vt:lpstr> Pour conclure cette assemblée , nous avons bien conscience que tous les parents n’ont pas ni le temps ni l’occasion ni même l’envie d’aider tout au long de l’année, MAIS, s’il vous plait soyez avec nous pour la boum des collégiens, la kermesse par exemple qui nous demande beaucoup de travail et dont les bénéfices sont entièrement réservés à l’école.  Merci à tous</vt:lpstr>
      <vt:lpstr> Pour nous écrire par mail: apelstandre@orange.fr par courrier :   Apel St André  12 avenue Léon Gourdault 94600 Choisy le roi Notre site : http://apel-ecole-st-andre.webnode.fr/</vt:lpstr>
      <vt:lpstr>Les prochaines dates : * Réunion parents/Profs * Boum des collégiens  etc….</vt:lpstr>
    </vt:vector>
  </TitlesOfParts>
  <Company>sin &amp; stes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ASSEMBLEE GENERALE DE L’A P E L DU PROTECTORAT SAINT JOSEPH </dc:title>
  <dc:creator>rm</dc:creator>
  <cp:lastModifiedBy>Elior</cp:lastModifiedBy>
  <cp:revision>113</cp:revision>
  <dcterms:created xsi:type="dcterms:W3CDTF">2004-09-09T17:03:11Z</dcterms:created>
  <dcterms:modified xsi:type="dcterms:W3CDTF">2015-11-12T16:01:58Z</dcterms:modified>
</cp:coreProperties>
</file>